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png&amp;ehk=N6Cz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sldIdLst>
    <p:sldId id="280" r:id="rId5"/>
    <p:sldId id="276" r:id="rId6"/>
    <p:sldId id="259" r:id="rId7"/>
    <p:sldId id="277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C8"/>
    <a:srgbClr val="FAF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84981" autoAdjust="0"/>
  </p:normalViewPr>
  <p:slideViewPr>
    <p:cSldViewPr snapToGrid="0">
      <p:cViewPr varScale="1">
        <p:scale>
          <a:sx n="73" d="100"/>
          <a:sy n="73" d="100"/>
        </p:scale>
        <p:origin x="9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FF06B412-95FF-4CE7-A3B0-65053465FFB3}"/>
    <pc:docChg chg="custSel addSld delSld modSld">
      <pc:chgData name="Paul Behan" userId="3dd5e58b-e9bc-46ea-ab82-ff124408224e" providerId="ADAL" clId="{FF06B412-95FF-4CE7-A3B0-65053465FFB3}" dt="2018-02-13T11:39:13.743" v="783" actId="20577"/>
      <pc:docMkLst>
        <pc:docMk/>
      </pc:docMkLst>
      <pc:sldChg chg="modSp modNotesTx">
        <pc:chgData name="Paul Behan" userId="3dd5e58b-e9bc-46ea-ab82-ff124408224e" providerId="ADAL" clId="{FF06B412-95FF-4CE7-A3B0-65053465FFB3}" dt="2018-02-13T11:37:14.544" v="582" actId="20577"/>
        <pc:sldMkLst>
          <pc:docMk/>
          <pc:sldMk cId="3864537704" sldId="259"/>
        </pc:sldMkLst>
        <pc:spChg chg="mod">
          <ac:chgData name="Paul Behan" userId="3dd5e58b-e9bc-46ea-ab82-ff124408224e" providerId="ADAL" clId="{FF06B412-95FF-4CE7-A3B0-65053465FFB3}" dt="2018-02-13T11:24:21.580" v="87" actId="1076"/>
          <ac:spMkLst>
            <pc:docMk/>
            <pc:sldMk cId="3864537704" sldId="259"/>
            <ac:spMk id="2" creationId="{1E2A6C65-E941-4C5A-8150-DFA04ADC3E37}"/>
          </ac:spMkLst>
        </pc:spChg>
      </pc:sldChg>
      <pc:sldChg chg="modSp del">
        <pc:chgData name="Paul Behan" userId="3dd5e58b-e9bc-46ea-ab82-ff124408224e" providerId="ADAL" clId="{FF06B412-95FF-4CE7-A3B0-65053465FFB3}" dt="2018-02-13T11:31:11.497" v="269" actId="2696"/>
        <pc:sldMkLst>
          <pc:docMk/>
          <pc:sldMk cId="1662343447" sldId="260"/>
        </pc:sldMkLst>
        <pc:spChg chg="mod">
          <ac:chgData name="Paul Behan" userId="3dd5e58b-e9bc-46ea-ab82-ff124408224e" providerId="ADAL" clId="{FF06B412-95FF-4CE7-A3B0-65053465FFB3}" dt="2018-02-13T11:24:59.794" v="178" actId="20577"/>
          <ac:spMkLst>
            <pc:docMk/>
            <pc:sldMk cId="1662343447" sldId="260"/>
            <ac:spMk id="2" creationId="{1E2A6C65-E941-4C5A-8150-DFA04ADC3E37}"/>
          </ac:spMkLst>
        </pc:spChg>
      </pc:sldChg>
      <pc:sldChg chg="del">
        <pc:chgData name="Paul Behan" userId="3dd5e58b-e9bc-46ea-ab82-ff124408224e" providerId="ADAL" clId="{FF06B412-95FF-4CE7-A3B0-65053465FFB3}" dt="2018-02-13T11:29:26.655" v="245" actId="2696"/>
        <pc:sldMkLst>
          <pc:docMk/>
          <pc:sldMk cId="3786728936" sldId="271"/>
        </pc:sldMkLst>
      </pc:sldChg>
      <pc:sldChg chg="addSp delSp modSp delAnim modAnim modNotesTx">
        <pc:chgData name="Paul Behan" userId="3dd5e58b-e9bc-46ea-ab82-ff124408224e" providerId="ADAL" clId="{FF06B412-95FF-4CE7-A3B0-65053465FFB3}" dt="2018-02-13T11:36:36.365" v="573" actId="20577"/>
        <pc:sldMkLst>
          <pc:docMk/>
          <pc:sldMk cId="3564739187" sldId="276"/>
        </pc:sldMkLst>
        <pc:spChg chg="del">
          <ac:chgData name="Paul Behan" userId="3dd5e58b-e9bc-46ea-ab82-ff124408224e" providerId="ADAL" clId="{FF06B412-95FF-4CE7-A3B0-65053465FFB3}" dt="2018-02-13T11:27:01.248" v="208" actId="478"/>
          <ac:spMkLst>
            <pc:docMk/>
            <pc:sldMk cId="3564739187" sldId="276"/>
            <ac:spMk id="10" creationId="{B22DC88B-2460-4E1F-804D-0F6680745B97}"/>
          </ac:spMkLst>
        </pc:spChg>
        <pc:spChg chg="mod">
          <ac:chgData name="Paul Behan" userId="3dd5e58b-e9bc-46ea-ab82-ff124408224e" providerId="ADAL" clId="{FF06B412-95FF-4CE7-A3B0-65053465FFB3}" dt="2018-02-13T11:26:36.654" v="207" actId="20577"/>
          <ac:spMkLst>
            <pc:docMk/>
            <pc:sldMk cId="3564739187" sldId="276"/>
            <ac:spMk id="11" creationId="{6618073F-35DF-4060-937D-742EC3208D0F}"/>
          </ac:spMkLst>
        </pc:spChg>
        <pc:spChg chg="del">
          <ac:chgData name="Paul Behan" userId="3dd5e58b-e9bc-46ea-ab82-ff124408224e" providerId="ADAL" clId="{FF06B412-95FF-4CE7-A3B0-65053465FFB3}" dt="2018-02-13T11:27:03.213" v="209" actId="478"/>
          <ac:spMkLst>
            <pc:docMk/>
            <pc:sldMk cId="3564739187" sldId="276"/>
            <ac:spMk id="12" creationId="{E96C5C35-EBD2-4C8E-B4D9-0311B4B2BB79}"/>
          </ac:spMkLst>
        </pc:spChg>
        <pc:spChg chg="add mod">
          <ac:chgData name="Paul Behan" userId="3dd5e58b-e9bc-46ea-ab82-ff124408224e" providerId="ADAL" clId="{FF06B412-95FF-4CE7-A3B0-65053465FFB3}" dt="2018-02-13T11:30:43.561" v="268" actId="1076"/>
          <ac:spMkLst>
            <pc:docMk/>
            <pc:sldMk cId="3564739187" sldId="276"/>
            <ac:spMk id="13" creationId="{24C27CF8-2ADB-49F1-90AF-573B003AEC58}"/>
          </ac:spMkLst>
        </pc:spChg>
      </pc:sldChg>
      <pc:sldChg chg="modNotesTx">
        <pc:chgData name="Paul Behan" userId="3dd5e58b-e9bc-46ea-ab82-ff124408224e" providerId="ADAL" clId="{FF06B412-95FF-4CE7-A3B0-65053465FFB3}" dt="2018-02-13T11:37:49.293" v="588" actId="20577"/>
        <pc:sldMkLst>
          <pc:docMk/>
          <pc:sldMk cId="3097695682" sldId="277"/>
        </pc:sldMkLst>
      </pc:sldChg>
      <pc:sldChg chg="modSp modNotesTx">
        <pc:chgData name="Paul Behan" userId="3dd5e58b-e9bc-46ea-ab82-ff124408224e" providerId="ADAL" clId="{FF06B412-95FF-4CE7-A3B0-65053465FFB3}" dt="2018-02-13T11:39:13.743" v="783" actId="20577"/>
        <pc:sldMkLst>
          <pc:docMk/>
          <pc:sldMk cId="260868893" sldId="278"/>
        </pc:sldMkLst>
        <pc:spChg chg="mod">
          <ac:chgData name="Paul Behan" userId="3dd5e58b-e9bc-46ea-ab82-ff124408224e" providerId="ADAL" clId="{FF06B412-95FF-4CE7-A3B0-65053465FFB3}" dt="2018-02-13T11:23:47.584" v="84" actId="20577"/>
          <ac:spMkLst>
            <pc:docMk/>
            <pc:sldMk cId="260868893" sldId="278"/>
            <ac:spMk id="3" creationId="{1C9A172E-F9D0-4E0F-B7F3-9EB31330F4B9}"/>
          </ac:spMkLst>
        </pc:spChg>
      </pc:sldChg>
      <pc:sldChg chg="del">
        <pc:chgData name="Paul Behan" userId="3dd5e58b-e9bc-46ea-ab82-ff124408224e" providerId="ADAL" clId="{FF06B412-95FF-4CE7-A3B0-65053465FFB3}" dt="2018-02-13T11:26:05.873" v="179"/>
        <pc:sldMkLst>
          <pc:docMk/>
          <pc:sldMk cId="3572748136" sldId="279"/>
        </pc:sldMkLst>
      </pc:sldChg>
      <pc:sldChg chg="del">
        <pc:chgData name="Paul Behan" userId="3dd5e58b-e9bc-46ea-ab82-ff124408224e" providerId="ADAL" clId="{FF06B412-95FF-4CE7-A3B0-65053465FFB3}" dt="2018-02-13T11:26:19.528" v="181" actId="2696"/>
        <pc:sldMkLst>
          <pc:docMk/>
          <pc:sldMk cId="3805164975" sldId="279"/>
        </pc:sldMkLst>
      </pc:sldChg>
      <pc:sldChg chg="add modNotesTx">
        <pc:chgData name="Paul Behan" userId="3dd5e58b-e9bc-46ea-ab82-ff124408224e" providerId="ADAL" clId="{FF06B412-95FF-4CE7-A3B0-65053465FFB3}" dt="2018-02-13T11:28:27.884" v="244" actId="20577"/>
        <pc:sldMkLst>
          <pc:docMk/>
          <pc:sldMk cId="3395315541" sldId="280"/>
        </pc:sldMkLst>
      </pc:sldChg>
    </pc:docChg>
  </pc:docChgLst>
  <pc:docChgLst>
    <pc:chgData name="Paul Behan" userId="3dd5e58b-e9bc-46ea-ab82-ff124408224e" providerId="ADAL" clId="{DA458B00-B5E8-4561-AF34-AA848FE2D562}"/>
  </pc:docChgLst>
  <pc:docChgLst>
    <pc:chgData name="Paul Behan" userId="3dd5e58b-e9bc-46ea-ab82-ff124408224e" providerId="ADAL" clId="{1DEC6499-BB9A-4AA6-9DF3-D5F8AF53F155}"/>
  </pc:docChgLst>
  <pc:docChgLst>
    <pc:chgData name="Paul Behan" userId="3dd5e58b-e9bc-46ea-ab82-ff124408224e" providerId="ADAL" clId="{FF60E0D7-D322-4D0B-B4F3-A08C9EE72B18}"/>
    <pc:docChg chg="custSel addSld delSld modSld">
      <pc:chgData name="Paul Behan" userId="3dd5e58b-e9bc-46ea-ab82-ff124408224e" providerId="ADAL" clId="{FF60E0D7-D322-4D0B-B4F3-A08C9EE72B18}" dt="2017-11-20T10:09:11.384" v="286" actId="1076"/>
      <pc:docMkLst>
        <pc:docMk/>
      </pc:docMkLst>
      <pc:sldChg chg="modSp add">
        <pc:chgData name="Paul Behan" userId="3dd5e58b-e9bc-46ea-ab82-ff124408224e" providerId="ADAL" clId="{FF60E0D7-D322-4D0B-B4F3-A08C9EE72B18}" dt="2017-11-20T10:09:11.384" v="286" actId="1076"/>
        <pc:sldMkLst>
          <pc:docMk/>
          <pc:sldMk cId="3097695682" sldId="277"/>
        </pc:sldMkLst>
        <pc:spChg chg="mod">
          <ac:chgData name="Paul Behan" userId="3dd5e58b-e9bc-46ea-ab82-ff124408224e" providerId="ADAL" clId="{FF60E0D7-D322-4D0B-B4F3-A08C9EE72B18}" dt="2017-11-20T10:06:40.549" v="65" actId="20577"/>
          <ac:spMkLst>
            <pc:docMk/>
            <pc:sldMk cId="3097695682" sldId="277"/>
            <ac:spMk id="2" creationId="{1E2A6C65-E941-4C5A-8150-DFA04ADC3E37}"/>
          </ac:spMkLst>
        </pc:spChg>
        <pc:spChg chg="mod">
          <ac:chgData name="Paul Behan" userId="3dd5e58b-e9bc-46ea-ab82-ff124408224e" providerId="ADAL" clId="{FF60E0D7-D322-4D0B-B4F3-A08C9EE72B18}" dt="2017-11-20T10:08:59.383" v="282" actId="1076"/>
          <ac:spMkLst>
            <pc:docMk/>
            <pc:sldMk cId="3097695682" sldId="277"/>
            <ac:spMk id="4" creationId="{07428851-E7AB-4C71-BEED-FF572A3C77FA}"/>
          </ac:spMkLst>
        </pc:spChg>
        <pc:spChg chg="mod">
          <ac:chgData name="Paul Behan" userId="3dd5e58b-e9bc-46ea-ab82-ff124408224e" providerId="ADAL" clId="{FF60E0D7-D322-4D0B-B4F3-A08C9EE72B18}" dt="2017-11-20T10:09:11.384" v="286" actId="1076"/>
          <ac:spMkLst>
            <pc:docMk/>
            <pc:sldMk cId="3097695682" sldId="277"/>
            <ac:spMk id="7" creationId="{B5911B5A-81BC-483E-B634-285CEB5B1C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98EDE-34BA-433C-8986-CF49784E0E6F}" type="datetimeFigureOut">
              <a:rPr lang="en-IE" smtClean="0"/>
              <a:t>13/02/2018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9F313-1201-498E-B2F6-204B5E00D06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5171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This unplugged game illustrates a LCCS sorting algorithm called BUBBLE SORT. (No need to mention any technical words during the game or even the first few games.)</a:t>
            </a:r>
          </a:p>
          <a:p>
            <a:r>
              <a:rPr lang="en-IE" dirty="0"/>
              <a:t>A video on the last slide (https://www.youtube.com/watch?v=YHm_4bVOe1s) demonstrates Bubble Sort.</a:t>
            </a:r>
          </a:p>
          <a:p>
            <a:r>
              <a:rPr lang="en-IE" dirty="0"/>
              <a:t>The idea is that you move along the array, one element at a time from left to right, and ensure that all the elements on the left are sorted. </a:t>
            </a:r>
          </a:p>
          <a:p>
            <a:r>
              <a:rPr lang="en-IE" dirty="0"/>
              <a:t>In the example above it would start with Roisin, then move to Paddy, who would swap, and then move to Mary and so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5CD26C-0030-4051-8EEA-F9CA0F9D1A1F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085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aim of the game is that everyone is sorted and so the ball must pass through the entire line-up without any swaps.</a:t>
            </a:r>
          </a:p>
          <a:p>
            <a:r>
              <a:rPr lang="en-IE" dirty="0"/>
              <a:t>The instructions are from the point of view of the people in the array. So the person on their left would be on the right of the people looking on!!</a:t>
            </a:r>
          </a:p>
          <a:p>
            <a:r>
              <a:rPr lang="en-IE" dirty="0"/>
              <a:t>To begin with, the person on the left as you look (Roisin in the first slide), will receive the ball. (or whatever form of memory or flow control you want).</a:t>
            </a:r>
          </a:p>
          <a:p>
            <a:r>
              <a:rPr lang="en-IE" dirty="0"/>
              <a:t>Someone gives the ball to this person (Roisin in the case of the first slide) and it begins.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9F313-1201-498E-B2F6-204B5E00D069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198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These are the instructions for the players (</a:t>
            </a:r>
            <a:r>
              <a:rPr lang="en-IE" dirty="0" err="1"/>
              <a:t>ie</a:t>
            </a:r>
            <a:r>
              <a:rPr lang="en-IE" dirty="0"/>
              <a:t> the people in the array to be sorted.)</a:t>
            </a:r>
          </a:p>
          <a:p>
            <a:r>
              <a:rPr lang="en-IE" dirty="0"/>
              <a:t>Leave this slide to be seen by  the whole class.</a:t>
            </a:r>
          </a:p>
          <a:p>
            <a:r>
              <a:rPr lang="en-IE" dirty="0"/>
              <a:t>The game ends when there is no need to swap places as the ball travels the line-up from left to right.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9F313-1201-498E-B2F6-204B5E00D069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316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LO 2.8 and 2.10 address the comparison and efficiency of algorithms.</a:t>
            </a:r>
          </a:p>
          <a:p>
            <a:r>
              <a:rPr lang="en-IE" dirty="0"/>
              <a:t>The Big O complexity of Bubble Sort is n squared. </a:t>
            </a:r>
          </a:p>
          <a:p>
            <a:r>
              <a:rPr lang="en-IE" dirty="0"/>
              <a:t>This is because potentially every person in the line-up might have to be compared with every other person in the line-up to their right.</a:t>
            </a:r>
          </a:p>
          <a:p>
            <a:r>
              <a:rPr lang="en-IE" dirty="0"/>
              <a:t>So 1 + 2 + 3 + 4 + 5  +…… n-2 + n-1.</a:t>
            </a:r>
          </a:p>
          <a:p>
            <a:r>
              <a:rPr lang="en-IE" dirty="0"/>
              <a:t>This is an Arithmetic Series. The sum of this series is approximately n squared.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9F313-1201-498E-B2F6-204B5E00D069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247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Python video begins with “</a:t>
            </a:r>
            <a:r>
              <a:rPr lang="en-IE" dirty="0" err="1"/>
              <a:t>Buble</a:t>
            </a:r>
            <a:r>
              <a:rPr lang="en-IE" dirty="0"/>
              <a:t> Sort”. Ignore the misspelling (clearly a fan of Canadian crooners!). The video is very instructive and quite challenging.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9F313-1201-498E-B2F6-204B5E00D069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191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84948" y="3843689"/>
            <a:ext cx="10433587" cy="202373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615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185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 marL="914400" indent="-457200">
              <a:defRPr/>
            </a:lvl2pPr>
            <a:lvl3pPr marL="1257300" indent="-342900">
              <a:defRPr/>
            </a:lvl3pPr>
            <a:lvl4pPr marL="1714500" indent="-342900">
              <a:defRPr/>
            </a:lvl4pPr>
            <a:lvl5pPr marL="2171699" indent="-342900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25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63082" y="5161010"/>
            <a:ext cx="10363196" cy="632261"/>
          </a:xfrm>
        </p:spPr>
        <p:txBody>
          <a:bodyPr anchor="b"/>
          <a:lstStyle>
            <a:lvl1pPr>
              <a:spcBef>
                <a:spcPts val="500"/>
              </a:spcBef>
              <a:defRPr sz="2000">
                <a:solidFill>
                  <a:srgbClr val="001E53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963082" y="3208657"/>
            <a:ext cx="10433587" cy="15634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43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09603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97602" y="1600200"/>
            <a:ext cx="5384801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193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535113"/>
            <a:ext cx="5386913" cy="639759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09603" y="2174872"/>
            <a:ext cx="5386913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4" cy="639759"/>
          </a:xfrm>
        </p:spPr>
        <p:txBody>
          <a:bodyPr anchor="b"/>
          <a:lstStyle>
            <a:lvl1pPr>
              <a:spcBef>
                <a:spcPts val="600"/>
              </a:spcBef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93368" y="2174872"/>
            <a:ext cx="538903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766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001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quarter" idx="7"/>
          </p:nvPr>
        </p:nvSpPr>
        <p:spPr>
          <a:xfrm>
            <a:off x="609603" y="6356351"/>
            <a:ext cx="2844798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299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 noGrp="1"/>
          </p:cNvSpPr>
          <p:nvPr>
            <p:ph idx="4294967295"/>
          </p:nvPr>
        </p:nvSpPr>
        <p:spPr>
          <a:xfrm>
            <a:off x="4766730" y="1435105"/>
            <a:ext cx="6815663" cy="469106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609603" y="1435105"/>
            <a:ext cx="4011079" cy="4691064"/>
          </a:xfrm>
        </p:spPr>
        <p:txBody>
          <a:bodyPr/>
          <a:lstStyle>
            <a:lvl1pPr>
              <a:spcBef>
                <a:spcPts val="300"/>
              </a:spcBef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2642039" y="6449080"/>
            <a:ext cx="3220635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endParaRPr lang="en-IE"/>
          </a:p>
        </p:txBody>
      </p:sp>
      <p:sp>
        <p:nvSpPr>
          <p:cNvPr id="5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26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837864" y="1389129"/>
            <a:ext cx="10744538" cy="436583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3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499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09603" y="1600200"/>
            <a:ext cx="109728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10682551" y="5900156"/>
            <a:ext cx="126958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1D51"/>
                </a:solidFill>
                <a:uFillTx/>
                <a:latin typeface="Calibri"/>
              </a:defRPr>
            </a:lvl1pPr>
          </a:lstStyle>
          <a:p>
            <a:fld id="{5C951224-2472-479E-9FAA-7DAC14DEBCD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8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marL="0" marR="0" lvl="0" indent="0" algn="l" defTabSz="4572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ga-IE" sz="4400" b="0" i="0" u="none" strike="noStrike" kern="1200" cap="none" spc="0" baseline="0">
          <a:solidFill>
            <a:srgbClr val="001D51"/>
          </a:solidFill>
          <a:uFillTx/>
          <a:latin typeface="Calibri"/>
        </a:defRPr>
      </a:lvl1pPr>
    </p:titleStyle>
    <p:bodyStyle>
      <a:lvl1pPr marL="0" marR="0" lvl="0" indent="0" algn="l" defTabSz="4572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None/>
        <a:tabLst/>
        <a:defRPr lang="ga-IE" sz="3200" b="0" i="0" u="none" strike="noStrike" kern="1200" cap="none" spc="0" baseline="0">
          <a:solidFill>
            <a:srgbClr val="001D51"/>
          </a:solidFill>
          <a:uFillTx/>
          <a:latin typeface="Calibri"/>
        </a:defRPr>
      </a:lvl1pPr>
      <a:lvl2pPr marL="742950" marR="0" lvl="1" indent="-285750" algn="l" defTabSz="4572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800" b="0" i="0" u="none" strike="noStrike" kern="1200" cap="none" spc="0" baseline="0">
          <a:solidFill>
            <a:srgbClr val="001D51"/>
          </a:solidFill>
          <a:uFillTx/>
          <a:latin typeface="Calibri"/>
        </a:defRPr>
      </a:lvl2pPr>
      <a:lvl3pPr marL="1143000" marR="0" lvl="2" indent="-228600" algn="l" defTabSz="4572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400" b="0" i="0" u="none" strike="noStrike" kern="1200" cap="none" spc="0" baseline="0">
          <a:solidFill>
            <a:srgbClr val="001D51"/>
          </a:solidFill>
          <a:uFillTx/>
          <a:latin typeface="Calibri"/>
        </a:defRPr>
      </a:lvl3pPr>
      <a:lvl4pPr marL="1600200" marR="0" lvl="3" indent="-228600" algn="l" defTabSz="4572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000" b="0" i="0" u="none" strike="noStrike" kern="1200" cap="none" spc="0" baseline="0">
          <a:solidFill>
            <a:srgbClr val="001D51"/>
          </a:solidFill>
          <a:uFillTx/>
          <a:latin typeface="Calibri"/>
        </a:defRPr>
      </a:lvl4pPr>
      <a:lvl5pPr marL="2057400" marR="0" lvl="4" indent="-228600" algn="l" defTabSz="4572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E5BD33"/>
        </a:buClr>
        <a:buSzPct val="100000"/>
        <a:buFont typeface="Arial"/>
        <a:buChar char="•"/>
        <a:tabLst/>
        <a:defRPr lang="ga-IE" sz="2000" b="0" i="0" u="none" strike="noStrike" kern="1200" cap="none" spc="0" baseline="0">
          <a:solidFill>
            <a:srgbClr val="001D51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N6Cz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luminatedlvg.com/2013/09/bright-spot-unplug-serie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N6Cz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luminatedlvg.com/2013/09/bright-spot-unplug-series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Hm_4bVOe1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unplugged.org/sorting-algorithm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Down 2">
            <a:extLst>
              <a:ext uri="{FF2B5EF4-FFF2-40B4-BE49-F238E27FC236}">
                <a16:creationId xmlns:a16="http://schemas.microsoft.com/office/drawing/2014/main" id="{30B88CA3-A442-4757-8060-00EB014AF5EF}"/>
              </a:ext>
            </a:extLst>
          </p:cNvPr>
          <p:cNvSpPr/>
          <p:nvPr/>
        </p:nvSpPr>
        <p:spPr>
          <a:xfrm>
            <a:off x="5122415" y="4008321"/>
            <a:ext cx="1473694" cy="1340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2A6C65-E941-4C5A-8150-DFA04ADC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808636"/>
            <a:ext cx="10972800" cy="1623845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300" dirty="0"/>
              <a:t>Everyone in the list below must be sorted alphabetically!</a:t>
            </a:r>
            <a:br>
              <a:rPr lang="en-IE" dirty="0"/>
            </a:br>
            <a:r>
              <a:rPr lang="en-IE" dirty="0"/>
              <a:t>Imagine this is a line-up of people we are looking at. </a:t>
            </a:r>
            <a:endParaRPr lang="en-IE" sz="3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CB63A-F259-46E3-A639-A5547764CD77}"/>
              </a:ext>
            </a:extLst>
          </p:cNvPr>
          <p:cNvSpPr txBox="1"/>
          <p:nvPr/>
        </p:nvSpPr>
        <p:spPr>
          <a:xfrm>
            <a:off x="1146889" y="3429000"/>
            <a:ext cx="9898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oisin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addy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ary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amon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 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267A1D-021A-41D9-893D-5D63F289F8F7}"/>
              </a:ext>
            </a:extLst>
          </p:cNvPr>
          <p:cNvSpPr txBox="1"/>
          <p:nvPr/>
        </p:nvSpPr>
        <p:spPr>
          <a:xfrm>
            <a:off x="1146889" y="4776864"/>
            <a:ext cx="10141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ora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amon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ary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addy </a:t>
            </a:r>
            <a:r>
              <a:rPr kumimoji="0" lang="en-IE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en-IE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oisin …</a:t>
            </a:r>
          </a:p>
        </p:txBody>
      </p:sp>
    </p:spTree>
    <p:extLst>
      <p:ext uri="{BB962C8B-B14F-4D97-AF65-F5344CB8AC3E}">
        <p14:creationId xmlns:p14="http://schemas.microsoft.com/office/powerpoint/2010/main" val="339531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A13533-143B-4D76-B5CC-20B33CB0B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30697"/>
            <a:ext cx="3216915" cy="11907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A52AB2-5B92-43B4-93FC-384D45E4F148}"/>
              </a:ext>
            </a:extLst>
          </p:cNvPr>
          <p:cNvSpPr txBox="1"/>
          <p:nvPr/>
        </p:nvSpPr>
        <p:spPr>
          <a:xfrm>
            <a:off x="1103798" y="2455140"/>
            <a:ext cx="102744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IF</a:t>
            </a:r>
            <a:r>
              <a:rPr lang="en-IE" sz="3200" b="1" dirty="0"/>
              <a:t> </a:t>
            </a:r>
            <a:r>
              <a:rPr lang="en-IE" sz="3200" b="1" dirty="0">
                <a:solidFill>
                  <a:srgbClr val="FF0000"/>
                </a:solidFill>
              </a:rPr>
              <a:t>you</a:t>
            </a:r>
            <a:r>
              <a:rPr lang="en-IE" sz="3200" b="1" dirty="0"/>
              <a:t> and the person on your left are in the correct order </a:t>
            </a:r>
          </a:p>
          <a:p>
            <a:r>
              <a:rPr lang="en-IE" sz="3600" b="1" u="sng" dirty="0"/>
              <a:t>THEN</a:t>
            </a:r>
            <a:r>
              <a:rPr lang="en-IE" sz="3600" b="1" dirty="0"/>
              <a:t>		{Give them the ball};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ED417-5F55-48AE-A302-F2387C39F7B4}"/>
              </a:ext>
            </a:extLst>
          </p:cNvPr>
          <p:cNvSpPr txBox="1"/>
          <p:nvPr/>
        </p:nvSpPr>
        <p:spPr>
          <a:xfrm>
            <a:off x="1177774" y="4139571"/>
            <a:ext cx="653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u="sng" dirty="0"/>
              <a:t>ELSE</a:t>
            </a:r>
            <a:r>
              <a:rPr lang="en-IE" sz="3200" b="1" dirty="0"/>
              <a:t>	</a:t>
            </a:r>
            <a:r>
              <a:rPr lang="en-IE" sz="3600" b="1" dirty="0"/>
              <a:t>		{Swap places};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E47BA-E8DB-47C8-829B-30195287C417}"/>
              </a:ext>
            </a:extLst>
          </p:cNvPr>
          <p:cNvSpPr txBox="1"/>
          <p:nvPr/>
        </p:nvSpPr>
        <p:spPr>
          <a:xfrm>
            <a:off x="609603" y="5452177"/>
            <a:ext cx="11007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When the ball gets to the last person, give it to whoever is first</a:t>
            </a:r>
            <a:endParaRPr lang="en-IE" sz="32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75DFDF-99EF-4198-9316-85D673A497B5}"/>
              </a:ext>
            </a:extLst>
          </p:cNvPr>
          <p:cNvSpPr/>
          <p:nvPr/>
        </p:nvSpPr>
        <p:spPr>
          <a:xfrm>
            <a:off x="277597" y="2341504"/>
            <a:ext cx="11100620" cy="2504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18073F-35DF-4060-937D-742EC3208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10" y="74798"/>
            <a:ext cx="87593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/>
              <a:t>The ball must pass from left to right, without any person changing place! 	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4C27CF8-2ADB-49F1-90AF-573B003AEC58}"/>
              </a:ext>
            </a:extLst>
          </p:cNvPr>
          <p:cNvSpPr txBox="1">
            <a:spLocks/>
          </p:cNvSpPr>
          <p:nvPr/>
        </p:nvSpPr>
        <p:spPr>
          <a:xfrm>
            <a:off x="620668" y="1344502"/>
            <a:ext cx="10414477" cy="8684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ga-IE" sz="4400" b="0" i="0" u="none" strike="noStrike" kern="1200" cap="none" spc="0" baseline="0">
                <a:solidFill>
                  <a:srgbClr val="001D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en-IE" sz="4000" b="1" u="sng" dirty="0">
                <a:solidFill>
                  <a:srgbClr val="00B050"/>
                </a:solidFill>
              </a:rPr>
              <a:t>TO BEGIN</a:t>
            </a:r>
            <a:r>
              <a:rPr lang="en-IE" sz="4000" b="1" dirty="0">
                <a:solidFill>
                  <a:srgbClr val="00B050"/>
                </a:solidFill>
              </a:rPr>
              <a:t> </a:t>
            </a:r>
            <a:r>
              <a:rPr lang="en-IE" sz="4000" b="1" dirty="0">
                <a:solidFill>
                  <a:srgbClr val="002060"/>
                </a:solidFill>
              </a:rPr>
              <a:t>The person on the far left has the ball.</a:t>
            </a:r>
            <a:endParaRPr lang="en-IE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CA13533-143B-4D76-B5CC-20B33CB0B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-30697"/>
            <a:ext cx="3216915" cy="1190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2A6C65-E941-4C5A-8150-DFA04ADC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2645" y="144426"/>
            <a:ext cx="8983232" cy="1143000"/>
          </a:xfrm>
        </p:spPr>
        <p:txBody>
          <a:bodyPr/>
          <a:lstStyle/>
          <a:p>
            <a:pPr algn="ctr"/>
            <a:r>
              <a:rPr lang="en-IE" dirty="0"/>
              <a:t>Can the ball move without a glitch?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28851-E7AB-4C71-BEED-FF572A3C77FA}"/>
              </a:ext>
            </a:extLst>
          </p:cNvPr>
          <p:cNvSpPr txBox="1"/>
          <p:nvPr/>
        </p:nvSpPr>
        <p:spPr>
          <a:xfrm>
            <a:off x="609603" y="1396835"/>
            <a:ext cx="102744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000" b="1" u="sng" dirty="0">
                <a:solidFill>
                  <a:srgbClr val="FF0000"/>
                </a:solidFill>
              </a:rPr>
              <a:t>YOU</a:t>
            </a:r>
            <a:r>
              <a:rPr lang="en-IE" sz="3200" u="sng" dirty="0"/>
              <a:t>, HOLDING THE </a:t>
            </a:r>
            <a:r>
              <a:rPr lang="en-IE" sz="4000" b="1" u="sng" dirty="0">
                <a:solidFill>
                  <a:srgbClr val="FF0000"/>
                </a:solidFill>
              </a:rPr>
              <a:t>BALL</a:t>
            </a:r>
            <a:r>
              <a:rPr lang="en-IE" sz="3200" u="sng" dirty="0"/>
              <a:t>, ARE</a:t>
            </a:r>
            <a:r>
              <a:rPr lang="en-IE" sz="3200" b="1" u="sng" dirty="0">
                <a:solidFill>
                  <a:srgbClr val="FF0000"/>
                </a:solidFill>
              </a:rPr>
              <a:t> IN </a:t>
            </a:r>
            <a:r>
              <a:rPr lang="en-IE" sz="4000" b="1" u="sng" dirty="0">
                <a:solidFill>
                  <a:srgbClr val="FF0000"/>
                </a:solidFill>
              </a:rPr>
              <a:t>CHARGE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A52AB2-5B92-43B4-93FC-384D45E4F148}"/>
              </a:ext>
            </a:extLst>
          </p:cNvPr>
          <p:cNvSpPr txBox="1"/>
          <p:nvPr/>
        </p:nvSpPr>
        <p:spPr>
          <a:xfrm>
            <a:off x="1103798" y="2455140"/>
            <a:ext cx="102744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IF</a:t>
            </a:r>
            <a:r>
              <a:rPr lang="en-IE" sz="3200" b="1" dirty="0"/>
              <a:t> </a:t>
            </a:r>
            <a:r>
              <a:rPr lang="en-IE" sz="3200" b="1" dirty="0">
                <a:solidFill>
                  <a:srgbClr val="FF0000"/>
                </a:solidFill>
              </a:rPr>
              <a:t>you</a:t>
            </a:r>
            <a:r>
              <a:rPr lang="en-IE" sz="3200" b="1" dirty="0"/>
              <a:t> and the person on your left are in the correct order </a:t>
            </a:r>
          </a:p>
          <a:p>
            <a:r>
              <a:rPr lang="en-IE" sz="3600" b="1" u="sng" dirty="0"/>
              <a:t>THEN</a:t>
            </a:r>
            <a:r>
              <a:rPr lang="en-IE" sz="3600" b="1" dirty="0"/>
              <a:t>		{Give them the ball};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6ED417-5F55-48AE-A302-F2387C39F7B4}"/>
              </a:ext>
            </a:extLst>
          </p:cNvPr>
          <p:cNvSpPr txBox="1"/>
          <p:nvPr/>
        </p:nvSpPr>
        <p:spPr>
          <a:xfrm>
            <a:off x="1177774" y="4139571"/>
            <a:ext cx="653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600" b="1" u="sng" dirty="0"/>
              <a:t>ELSE</a:t>
            </a:r>
            <a:r>
              <a:rPr lang="en-IE" sz="3200" b="1" dirty="0"/>
              <a:t>	</a:t>
            </a:r>
            <a:r>
              <a:rPr lang="en-IE" sz="3600" b="1" dirty="0"/>
              <a:t>		{Swap places};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E47BA-E8DB-47C8-829B-30195287C417}"/>
              </a:ext>
            </a:extLst>
          </p:cNvPr>
          <p:cNvSpPr txBox="1"/>
          <p:nvPr/>
        </p:nvSpPr>
        <p:spPr>
          <a:xfrm>
            <a:off x="609603" y="5452177"/>
            <a:ext cx="11007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/>
              <a:t>When the ball gets to the last person, give it to whoever is first</a:t>
            </a:r>
            <a:endParaRPr lang="en-IE" sz="32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75DFDF-99EF-4198-9316-85D673A497B5}"/>
              </a:ext>
            </a:extLst>
          </p:cNvPr>
          <p:cNvSpPr/>
          <p:nvPr/>
        </p:nvSpPr>
        <p:spPr>
          <a:xfrm>
            <a:off x="277597" y="2341504"/>
            <a:ext cx="11100620" cy="2504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453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6C65-E941-4C5A-8150-DFA04ADC3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dirty="0"/>
              <a:t>This is how BUBBLE sorting works.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28851-E7AB-4C71-BEED-FF572A3C77FA}"/>
              </a:ext>
            </a:extLst>
          </p:cNvPr>
          <p:cNvSpPr txBox="1"/>
          <p:nvPr/>
        </p:nvSpPr>
        <p:spPr>
          <a:xfrm>
            <a:off x="2308196" y="1219318"/>
            <a:ext cx="7927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000" b="1" u="sng" dirty="0">
                <a:solidFill>
                  <a:srgbClr val="FF0000"/>
                </a:solidFill>
              </a:rPr>
              <a:t>Any Observations on its efficiency?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11B5A-81BC-483E-B634-285CEB5B1C19}"/>
              </a:ext>
            </a:extLst>
          </p:cNvPr>
          <p:cNvSpPr txBox="1"/>
          <p:nvPr/>
        </p:nvSpPr>
        <p:spPr>
          <a:xfrm>
            <a:off x="1307984" y="2629750"/>
            <a:ext cx="102744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dirty="0"/>
              <a:t>Contrast the array when it is very jumbled up and when it is almost sorted? </a:t>
            </a:r>
            <a:endParaRPr lang="en-IE" sz="6000" dirty="0"/>
          </a:p>
        </p:txBody>
      </p:sp>
    </p:spTree>
    <p:extLst>
      <p:ext uri="{BB962C8B-B14F-4D97-AF65-F5344CB8AC3E}">
        <p14:creationId xmlns:p14="http://schemas.microsoft.com/office/powerpoint/2010/main" val="30976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43273A-E587-4A39-9712-54CDCF8091A9}"/>
              </a:ext>
            </a:extLst>
          </p:cNvPr>
          <p:cNvSpPr txBox="1">
            <a:spLocks/>
          </p:cNvSpPr>
          <p:nvPr/>
        </p:nvSpPr>
        <p:spPr>
          <a:xfrm>
            <a:off x="280806" y="34645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ga-IE" sz="4400" b="0" i="0" u="none" strike="noStrike" kern="1200" cap="none" spc="0" baseline="0">
                <a:solidFill>
                  <a:srgbClr val="001D51"/>
                </a:solidFill>
                <a:uFillTx/>
                <a:latin typeface="Calibri"/>
              </a:defRPr>
            </a:lvl1pPr>
          </a:lstStyle>
          <a:p>
            <a:pPr algn="ctr"/>
            <a:r>
              <a:rPr lang="en-IE" sz="5400" dirty="0"/>
              <a:t>From unplugged to coded …</a:t>
            </a:r>
            <a:r>
              <a:rPr lang="en-IE" dirty="0"/>
              <a:t>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9A172E-F9D0-4E0F-B7F3-9EB31330F4B9}"/>
              </a:ext>
            </a:extLst>
          </p:cNvPr>
          <p:cNvSpPr txBox="1"/>
          <p:nvPr/>
        </p:nvSpPr>
        <p:spPr>
          <a:xfrm>
            <a:off x="1270500" y="1489456"/>
            <a:ext cx="9809824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800" dirty="0">
                <a:hlinkClick r:id="rId3"/>
              </a:rPr>
              <a:t>1. A video that explains Bubble Sort.</a:t>
            </a:r>
          </a:p>
          <a:p>
            <a:pPr algn="ctr"/>
            <a:r>
              <a:rPr lang="en-IE" sz="4800" dirty="0">
                <a:hlinkClick r:id="rId3"/>
              </a:rPr>
              <a:t>Then codes and debugs the algorithm into Python.</a:t>
            </a:r>
            <a:endParaRPr lang="en-IE" sz="4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FCFC6E-D8DE-4049-A337-A78E4E3D6F84}"/>
              </a:ext>
            </a:extLst>
          </p:cNvPr>
          <p:cNvSpPr txBox="1"/>
          <p:nvPr/>
        </p:nvSpPr>
        <p:spPr>
          <a:xfrm>
            <a:off x="1123909" y="4192859"/>
            <a:ext cx="10103005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4000">
                <a:hlinkClick r:id="rId4"/>
              </a:rPr>
              <a:t>2. CS </a:t>
            </a:r>
            <a:r>
              <a:rPr lang="en-IE" sz="4000" dirty="0">
                <a:hlinkClick r:id="rId4"/>
              </a:rPr>
              <a:t>unplugged has many more links and games of this nature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8688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760AAE97CBBC4089F3244D29DEC517" ma:contentTypeVersion="" ma:contentTypeDescription="Create a new document." ma:contentTypeScope="" ma:versionID="14c1dd354343622669b99b010a2a7d4a">
  <xsd:schema xmlns:xsd="http://www.w3.org/2001/XMLSchema" xmlns:xs="http://www.w3.org/2001/XMLSchema" xmlns:p="http://schemas.microsoft.com/office/2006/metadata/properties" xmlns:ns2="1c0660dd-2f08-41f9-9c50-eec355b36380" xmlns:ns3="87e6ad6d-0bb6-4eec-bbfc-543a8d3c71bc" targetNamespace="http://schemas.microsoft.com/office/2006/metadata/properties" ma:root="true" ma:fieldsID="d0d233b86621c628bd39bbb737911ebf" ns2:_="" ns3:_="">
    <xsd:import namespace="1c0660dd-2f08-41f9-9c50-eec355b36380"/>
    <xsd:import namespace="87e6ad6d-0bb6-4eec-bbfc-543a8d3c71b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660dd-2f08-41f9-9c50-eec355b363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6ad6d-0bb6-4eec-bbfc-543a8d3c71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BB9BAC-E208-4F7D-969E-1197AA948C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0660dd-2f08-41f9-9c50-eec355b36380"/>
    <ds:schemaRef ds:uri="87e6ad6d-0bb6-4eec-bbfc-543a8d3c7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8929BE-F0FE-4D0A-B369-E7255C06877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1c0660dd-2f08-41f9-9c50-eec355b36380"/>
    <ds:schemaRef ds:uri="http://schemas.openxmlformats.org/package/2006/metadata/core-properties"/>
    <ds:schemaRef ds:uri="87e6ad6d-0bb6-4eec-bbfc-543a8d3c71b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AD91133-24B1-4B4C-89BC-2C7AF64C71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CS_DublinCastle_20170829</Template>
  <TotalTime>788</TotalTime>
  <Words>586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Theme</vt:lpstr>
      <vt:lpstr>Everyone in the list below must be sorted alphabetically! Imagine this is a line-up of people we are looking at. </vt:lpstr>
      <vt:lpstr>The ball must pass from left to right, without any person changing place!  </vt:lpstr>
      <vt:lpstr>Can the ball move without a glitch? </vt:lpstr>
      <vt:lpstr>This is how BUBBLE sorting works.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Behan</dc:creator>
  <cp:lastModifiedBy>Paul Behan</cp:lastModifiedBy>
  <cp:revision>18</cp:revision>
  <dcterms:created xsi:type="dcterms:W3CDTF">2017-09-27T11:54:52Z</dcterms:created>
  <dcterms:modified xsi:type="dcterms:W3CDTF">2018-02-13T11:39:52Z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0x0101002F760AAE97CBBC4089F3244D29DEC517</vt:lpwstr>
  </property>
</Properties>
</file>