
<file path=[Content_Types].xml><?xml version="1.0" encoding="utf-8"?>
<Types xmlns="http://schemas.openxmlformats.org/package/2006/content-types">
  <Default Extension="png" ContentType="image/png"/>
  <Default Extension="png&amp;ehk=H" ContentType="image/png"/>
  <Default Extension="jpeg" ContentType="image/jpeg"/>
  <Default Extension="rels" ContentType="application/vnd.openxmlformats-package.relationships+xml"/>
  <Default Extension="xml" ContentType="application/xml"/>
  <Default Extension="jpg&amp;ehk=qP8SYZNcVvQJKYjeFmtgvA&amp;r=0&amp;pid=OfficeInsert" ContentType="image/jpeg"/>
  <Default Extension="png&amp;ehk=OTXc08G4oHYjnA33wvKmnw&amp;r=0&amp;pid=OfficeInsert" ContentType="image/p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9" r:id="rId3"/>
    <p:sldId id="284" r:id="rId4"/>
    <p:sldId id="291" r:id="rId5"/>
    <p:sldId id="305" r:id="rId6"/>
    <p:sldId id="302" r:id="rId7"/>
    <p:sldId id="303" r:id="rId8"/>
    <p:sldId id="304" r:id="rId9"/>
    <p:sldId id="310" r:id="rId10"/>
    <p:sldId id="299" r:id="rId11"/>
    <p:sldId id="311" r:id="rId12"/>
    <p:sldId id="306" r:id="rId13"/>
    <p:sldId id="290" r:id="rId14"/>
    <p:sldId id="312" r:id="rId15"/>
    <p:sldId id="308" r:id="rId16"/>
    <p:sldId id="309" r:id="rId17"/>
    <p:sldId id="26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AC8"/>
    <a:srgbClr val="C907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03" autoAdjust="0"/>
    <p:restoredTop sz="83541" autoAdjust="0"/>
  </p:normalViewPr>
  <p:slideViewPr>
    <p:cSldViewPr>
      <p:cViewPr varScale="1">
        <p:scale>
          <a:sx n="72" d="100"/>
          <a:sy n="72" d="100"/>
        </p:scale>
        <p:origin x="1733"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2280"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Behan" userId="e9d996f74f5bb3a5" providerId="LiveId" clId="{F9DA9032-E0A6-4DEB-A272-575981298E26}"/>
  </pc:docChgLst>
  <pc:docChgLst>
    <pc:chgData name="Paul Behan" userId="3dd5e58b-e9bc-46ea-ab82-ff124408224e" providerId="ADAL" clId="{2DD918DA-EC0A-40B5-BDE8-5B5B7FC28D8D}"/>
    <pc:docChg chg="modSld">
      <pc:chgData name="Paul Behan" userId="3dd5e58b-e9bc-46ea-ab82-ff124408224e" providerId="ADAL" clId="{2DD918DA-EC0A-40B5-BDE8-5B5B7FC28D8D}" dt="2018-03-08T13:02:58.895" v="40" actId="20577"/>
      <pc:docMkLst>
        <pc:docMk/>
      </pc:docMkLst>
      <pc:sldChg chg="modSp">
        <pc:chgData name="Paul Behan" userId="3dd5e58b-e9bc-46ea-ab82-ff124408224e" providerId="ADAL" clId="{2DD918DA-EC0A-40B5-BDE8-5B5B7FC28D8D}" dt="2018-03-06T13:42:01.072" v="9" actId="20577"/>
        <pc:sldMkLst>
          <pc:docMk/>
          <pc:sldMk cId="0" sldId="256"/>
        </pc:sldMkLst>
        <pc:spChg chg="mod">
          <ac:chgData name="Paul Behan" userId="3dd5e58b-e9bc-46ea-ab82-ff124408224e" providerId="ADAL" clId="{2DD918DA-EC0A-40B5-BDE8-5B5B7FC28D8D}" dt="2018-03-06T13:42:01.072" v="9" actId="20577"/>
          <ac:spMkLst>
            <pc:docMk/>
            <pc:sldMk cId="0" sldId="256"/>
            <ac:spMk id="3" creationId="{00000000-0000-0000-0000-000000000000}"/>
          </ac:spMkLst>
        </pc:spChg>
      </pc:sldChg>
      <pc:sldChg chg="modNotesTx">
        <pc:chgData name="Paul Behan" userId="3dd5e58b-e9bc-46ea-ab82-ff124408224e" providerId="ADAL" clId="{2DD918DA-EC0A-40B5-BDE8-5B5B7FC28D8D}" dt="2018-03-08T13:02:58.895" v="40" actId="20577"/>
        <pc:sldMkLst>
          <pc:docMk/>
          <pc:sldMk cId="2646030292" sldId="260"/>
        </pc:sldMkLst>
      </pc:sldChg>
      <pc:sldChg chg="modSp">
        <pc:chgData name="Paul Behan" userId="3dd5e58b-e9bc-46ea-ab82-ff124408224e" providerId="ADAL" clId="{2DD918DA-EC0A-40B5-BDE8-5B5B7FC28D8D}" dt="2018-03-08T13:01:34.081" v="10" actId="20577"/>
        <pc:sldMkLst>
          <pc:docMk/>
          <pc:sldMk cId="2045904239" sldId="284"/>
        </pc:sldMkLst>
        <pc:spChg chg="mod">
          <ac:chgData name="Paul Behan" userId="3dd5e58b-e9bc-46ea-ab82-ff124408224e" providerId="ADAL" clId="{2DD918DA-EC0A-40B5-BDE8-5B5B7FC28D8D}" dt="2018-03-08T13:01:34.081" v="10" actId="20577"/>
          <ac:spMkLst>
            <pc:docMk/>
            <pc:sldMk cId="2045904239" sldId="284"/>
            <ac:spMk id="7" creationId="{C7126F4D-BED6-4271-9920-10B97176545A}"/>
          </ac:spMkLst>
        </pc:spChg>
      </pc:sldChg>
      <pc:sldChg chg="modSp">
        <pc:chgData name="Paul Behan" userId="3dd5e58b-e9bc-46ea-ab82-ff124408224e" providerId="ADAL" clId="{2DD918DA-EC0A-40B5-BDE8-5B5B7FC28D8D}" dt="2018-03-08T13:01:59.923" v="18" actId="20577"/>
        <pc:sldMkLst>
          <pc:docMk/>
          <pc:sldMk cId="1036002369" sldId="302"/>
        </pc:sldMkLst>
        <pc:spChg chg="mod">
          <ac:chgData name="Paul Behan" userId="3dd5e58b-e9bc-46ea-ab82-ff124408224e" providerId="ADAL" clId="{2DD918DA-EC0A-40B5-BDE8-5B5B7FC28D8D}" dt="2018-03-08T13:01:59.923" v="18" actId="20577"/>
          <ac:spMkLst>
            <pc:docMk/>
            <pc:sldMk cId="1036002369" sldId="302"/>
            <ac:spMk id="6" creationId="{488709CC-9060-49A9-BE0E-A511D76260AA}"/>
          </ac:spMkLst>
        </pc:spChg>
      </pc:sldChg>
      <pc:sldChg chg="modSp">
        <pc:chgData name="Paul Behan" userId="3dd5e58b-e9bc-46ea-ab82-ff124408224e" providerId="ADAL" clId="{2DD918DA-EC0A-40B5-BDE8-5B5B7FC28D8D}" dt="2018-03-08T13:01:50.967" v="17" actId="20577"/>
        <pc:sldMkLst>
          <pc:docMk/>
          <pc:sldMk cId="2418622266" sldId="305"/>
        </pc:sldMkLst>
        <pc:spChg chg="mod">
          <ac:chgData name="Paul Behan" userId="3dd5e58b-e9bc-46ea-ab82-ff124408224e" providerId="ADAL" clId="{2DD918DA-EC0A-40B5-BDE8-5B5B7FC28D8D}" dt="2018-03-08T13:01:50.967" v="17" actId="20577"/>
          <ac:spMkLst>
            <pc:docMk/>
            <pc:sldMk cId="2418622266" sldId="305"/>
            <ac:spMk id="6" creationId="{06E53A2D-8BD6-4601-894E-C6610EAC14DB}"/>
          </ac:spMkLst>
        </pc:spChg>
      </pc:sldChg>
    </pc:docChg>
  </pc:docChgLst>
  <pc:docChgLst>
    <pc:chgData name="Paul Behan" userId="e9d996f74f5bb3a5" providerId="LiveId" clId="{4B6EA91A-FDA2-4DB4-8AA4-FB206707B2E2}"/>
  </pc:docChgLst>
  <pc:docChgLst>
    <pc:chgData name="Paul Behan" userId="3dd5e58b-e9bc-46ea-ab82-ff124408224e" providerId="ADAL" clId="{EE462CDD-9543-447F-B479-0348CF8D83B9}"/>
  </pc:docChgLst>
  <pc:docChgLst>
    <pc:chgData name="Paul Behan" userId="3dd5e58b-e9bc-46ea-ab82-ff124408224e" providerId="ADAL" clId="{8310775F-B33B-46AC-93D5-CFE2912AE1DD}"/>
    <pc:docChg chg="custSel addSld delSld modSld modMainMaster">
      <pc:chgData name="Paul Behan" userId="3dd5e58b-e9bc-46ea-ab82-ff124408224e" providerId="ADAL" clId="{8310775F-B33B-46AC-93D5-CFE2912AE1DD}" dt="2018-03-30T10:35:03.019" v="756" actId="20577"/>
      <pc:docMkLst>
        <pc:docMk/>
      </pc:docMkLst>
      <pc:sldChg chg="modSp modNotesTx">
        <pc:chgData name="Paul Behan" userId="3dd5e58b-e9bc-46ea-ab82-ff124408224e" providerId="ADAL" clId="{8310775F-B33B-46AC-93D5-CFE2912AE1DD}" dt="2018-03-19T17:00:17.926" v="347" actId="20577"/>
        <pc:sldMkLst>
          <pc:docMk/>
          <pc:sldMk cId="0" sldId="256"/>
        </pc:sldMkLst>
        <pc:spChg chg="mod">
          <ac:chgData name="Paul Behan" userId="3dd5e58b-e9bc-46ea-ab82-ff124408224e" providerId="ADAL" clId="{8310775F-B33B-46AC-93D5-CFE2912AE1DD}" dt="2018-03-05T15:23:37.756" v="2" actId="1076"/>
          <ac:spMkLst>
            <pc:docMk/>
            <pc:sldMk cId="0" sldId="256"/>
            <ac:spMk id="2" creationId="{00000000-0000-0000-0000-000000000000}"/>
          </ac:spMkLst>
        </pc:spChg>
        <pc:spChg chg="mod">
          <ac:chgData name="Paul Behan" userId="3dd5e58b-e9bc-46ea-ab82-ff124408224e" providerId="ADAL" clId="{8310775F-B33B-46AC-93D5-CFE2912AE1DD}" dt="2018-03-05T15:24:22.541" v="34" actId="1076"/>
          <ac:spMkLst>
            <pc:docMk/>
            <pc:sldMk cId="0" sldId="256"/>
            <ac:spMk id="3" creationId="{00000000-0000-0000-0000-000000000000}"/>
          </ac:spMkLst>
        </pc:spChg>
      </pc:sldChg>
      <pc:sldChg chg="addSp modSp">
        <pc:chgData name="Paul Behan" userId="3dd5e58b-e9bc-46ea-ab82-ff124408224e" providerId="ADAL" clId="{8310775F-B33B-46AC-93D5-CFE2912AE1DD}" dt="2018-03-19T00:16:12.211" v="56" actId="14100"/>
        <pc:sldMkLst>
          <pc:docMk/>
          <pc:sldMk cId="3643977079" sldId="259"/>
        </pc:sldMkLst>
        <pc:spChg chg="mod">
          <ac:chgData name="Paul Behan" userId="3dd5e58b-e9bc-46ea-ab82-ff124408224e" providerId="ADAL" clId="{8310775F-B33B-46AC-93D5-CFE2912AE1DD}" dt="2018-03-19T00:13:46.466" v="53" actId="14100"/>
          <ac:spMkLst>
            <pc:docMk/>
            <pc:sldMk cId="3643977079" sldId="259"/>
            <ac:spMk id="4" creationId="{BF4CAFD0-BAEE-4FDA-B99D-3BE23959E0F0}"/>
          </ac:spMkLst>
        </pc:spChg>
        <pc:spChg chg="add mod">
          <ac:chgData name="Paul Behan" userId="3dd5e58b-e9bc-46ea-ab82-ff124408224e" providerId="ADAL" clId="{8310775F-B33B-46AC-93D5-CFE2912AE1DD}" dt="2018-03-19T00:16:12.211" v="56" actId="14100"/>
          <ac:spMkLst>
            <pc:docMk/>
            <pc:sldMk cId="3643977079" sldId="259"/>
            <ac:spMk id="5" creationId="{DDAEB138-0EDE-4B47-BDD8-830AE5D61FAD}"/>
          </ac:spMkLst>
        </pc:spChg>
      </pc:sldChg>
      <pc:sldChg chg="addSp modSp modNotesTx">
        <pc:chgData name="Paul Behan" userId="3dd5e58b-e9bc-46ea-ab82-ff124408224e" providerId="ADAL" clId="{8310775F-B33B-46AC-93D5-CFE2912AE1DD}" dt="2018-03-19T00:31:20.102" v="344" actId="20577"/>
        <pc:sldMkLst>
          <pc:docMk/>
          <pc:sldMk cId="2646030292" sldId="260"/>
        </pc:sldMkLst>
        <pc:spChg chg="mod">
          <ac:chgData name="Paul Behan" userId="3dd5e58b-e9bc-46ea-ab82-ff124408224e" providerId="ADAL" clId="{8310775F-B33B-46AC-93D5-CFE2912AE1DD}" dt="2018-03-19T00:29:05.225" v="95" actId="1076"/>
          <ac:spMkLst>
            <pc:docMk/>
            <pc:sldMk cId="2646030292" sldId="260"/>
            <ac:spMk id="3" creationId="{98C39D8A-A351-481A-B2CF-CC86B8FF96A0}"/>
          </ac:spMkLst>
        </pc:spChg>
        <pc:spChg chg="mod">
          <ac:chgData name="Paul Behan" userId="3dd5e58b-e9bc-46ea-ab82-ff124408224e" providerId="ADAL" clId="{8310775F-B33B-46AC-93D5-CFE2912AE1DD}" dt="2018-03-19T00:25:56.664" v="91" actId="1076"/>
          <ac:spMkLst>
            <pc:docMk/>
            <pc:sldMk cId="2646030292" sldId="260"/>
            <ac:spMk id="5" creationId="{2ECD1B0B-395D-42E6-9375-79A2CA735575}"/>
          </ac:spMkLst>
        </pc:spChg>
        <pc:spChg chg="add mod">
          <ac:chgData name="Paul Behan" userId="3dd5e58b-e9bc-46ea-ab82-ff124408224e" providerId="ADAL" clId="{8310775F-B33B-46AC-93D5-CFE2912AE1DD}" dt="2018-03-19T00:29:11.513" v="96" actId="1076"/>
          <ac:spMkLst>
            <pc:docMk/>
            <pc:sldMk cId="2646030292" sldId="260"/>
            <ac:spMk id="6" creationId="{9D90305E-C28F-4FA9-A447-A2B7FFB7903C}"/>
          </ac:spMkLst>
        </pc:spChg>
      </pc:sldChg>
      <pc:sldChg chg="addSp delSp modSp modNotesTx">
        <pc:chgData name="Paul Behan" userId="3dd5e58b-e9bc-46ea-ab82-ff124408224e" providerId="ADAL" clId="{8310775F-B33B-46AC-93D5-CFE2912AE1DD}" dt="2018-03-30T10:35:03.019" v="756" actId="20577"/>
        <pc:sldMkLst>
          <pc:docMk/>
          <pc:sldMk cId="2158609479" sldId="290"/>
        </pc:sldMkLst>
        <pc:spChg chg="add del mod">
          <ac:chgData name="Paul Behan" userId="3dd5e58b-e9bc-46ea-ab82-ff124408224e" providerId="ADAL" clId="{8310775F-B33B-46AC-93D5-CFE2912AE1DD}" dt="2018-03-19T00:22:17.559" v="78" actId="1076"/>
          <ac:spMkLst>
            <pc:docMk/>
            <pc:sldMk cId="2158609479" sldId="290"/>
            <ac:spMk id="5" creationId="{CBB7DABC-3619-4312-B136-F7E9836B387A}"/>
          </ac:spMkLst>
        </pc:spChg>
        <pc:spChg chg="add mod">
          <ac:chgData name="Paul Behan" userId="3dd5e58b-e9bc-46ea-ab82-ff124408224e" providerId="ADAL" clId="{8310775F-B33B-46AC-93D5-CFE2912AE1DD}" dt="2018-03-19T00:22:51.597" v="84" actId="1076"/>
          <ac:spMkLst>
            <pc:docMk/>
            <pc:sldMk cId="2158609479" sldId="290"/>
            <ac:spMk id="7" creationId="{B39E955B-BC40-4960-AD72-6683D0A3B95C}"/>
          </ac:spMkLst>
        </pc:spChg>
        <pc:spChg chg="mod">
          <ac:chgData name="Paul Behan" userId="3dd5e58b-e9bc-46ea-ab82-ff124408224e" providerId="ADAL" clId="{8310775F-B33B-46AC-93D5-CFE2912AE1DD}" dt="2018-03-30T09:35:17.867" v="476" actId="1076"/>
          <ac:spMkLst>
            <pc:docMk/>
            <pc:sldMk cId="2158609479" sldId="290"/>
            <ac:spMk id="8" creationId="{FCE54FB1-88CC-424D-8FC6-D57787336A54}"/>
          </ac:spMkLst>
        </pc:spChg>
        <pc:picChg chg="add mod">
          <ac:chgData name="Paul Behan" userId="3dd5e58b-e9bc-46ea-ab82-ff124408224e" providerId="ADAL" clId="{8310775F-B33B-46AC-93D5-CFE2912AE1DD}" dt="2018-03-30T10:32:26.284" v="572" actId="1076"/>
          <ac:picMkLst>
            <pc:docMk/>
            <pc:sldMk cId="2158609479" sldId="290"/>
            <ac:picMk id="3" creationId="{9C535C2F-FF99-453C-AAF0-96B01DFDCE35}"/>
          </ac:picMkLst>
        </pc:picChg>
        <pc:picChg chg="del mod">
          <ac:chgData name="Paul Behan" userId="3dd5e58b-e9bc-46ea-ab82-ff124408224e" providerId="ADAL" clId="{8310775F-B33B-46AC-93D5-CFE2912AE1DD}" dt="2018-03-30T10:32:02.425" v="569" actId="478"/>
          <ac:picMkLst>
            <pc:docMk/>
            <pc:sldMk cId="2158609479" sldId="290"/>
            <ac:picMk id="6" creationId="{B4349527-CAFE-40FF-9895-51D63BD13F37}"/>
          </ac:picMkLst>
        </pc:picChg>
      </pc:sldChg>
      <pc:sldChg chg="addSp modSp">
        <pc:chgData name="Paul Behan" userId="3dd5e58b-e9bc-46ea-ab82-ff124408224e" providerId="ADAL" clId="{8310775F-B33B-46AC-93D5-CFE2912AE1DD}" dt="2018-03-19T00:20:23.193" v="72" actId="1076"/>
        <pc:sldMkLst>
          <pc:docMk/>
          <pc:sldMk cId="1404610353" sldId="299"/>
        </pc:sldMkLst>
        <pc:spChg chg="mod">
          <ac:chgData name="Paul Behan" userId="3dd5e58b-e9bc-46ea-ab82-ff124408224e" providerId="ADAL" clId="{8310775F-B33B-46AC-93D5-CFE2912AE1DD}" dt="2018-03-19T00:20:05.249" v="69" actId="1076"/>
          <ac:spMkLst>
            <pc:docMk/>
            <pc:sldMk cId="1404610353" sldId="299"/>
            <ac:spMk id="2" creationId="{5507C563-1E73-4AAA-B7D2-3EB9FE3B2040}"/>
          </ac:spMkLst>
        </pc:spChg>
        <pc:spChg chg="mod">
          <ac:chgData name="Paul Behan" userId="3dd5e58b-e9bc-46ea-ab82-ff124408224e" providerId="ADAL" clId="{8310775F-B33B-46AC-93D5-CFE2912AE1DD}" dt="2018-03-19T00:20:09.197" v="70" actId="1076"/>
          <ac:spMkLst>
            <pc:docMk/>
            <pc:sldMk cId="1404610353" sldId="299"/>
            <ac:spMk id="5" creationId="{BA20DD33-7920-49F7-85E2-91F1FFA328E9}"/>
          </ac:spMkLst>
        </pc:spChg>
        <pc:spChg chg="add mod">
          <ac:chgData name="Paul Behan" userId="3dd5e58b-e9bc-46ea-ab82-ff124408224e" providerId="ADAL" clId="{8310775F-B33B-46AC-93D5-CFE2912AE1DD}" dt="2018-03-19T00:20:23.193" v="72" actId="1076"/>
          <ac:spMkLst>
            <pc:docMk/>
            <pc:sldMk cId="1404610353" sldId="299"/>
            <ac:spMk id="6" creationId="{07B05586-FCE1-42F8-8418-4385614098F5}"/>
          </ac:spMkLst>
        </pc:spChg>
        <pc:picChg chg="mod">
          <ac:chgData name="Paul Behan" userId="3dd5e58b-e9bc-46ea-ab82-ff124408224e" providerId="ADAL" clId="{8310775F-B33B-46AC-93D5-CFE2912AE1DD}" dt="2018-03-19T00:20:14.485" v="71" actId="1076"/>
          <ac:picMkLst>
            <pc:docMk/>
            <pc:sldMk cId="1404610353" sldId="299"/>
            <ac:picMk id="4" creationId="{7334C853-0241-4592-8788-3A30639449E4}"/>
          </ac:picMkLst>
        </pc:picChg>
      </pc:sldChg>
      <pc:sldChg chg="addSp modSp">
        <pc:chgData name="Paul Behan" userId="3dd5e58b-e9bc-46ea-ab82-ff124408224e" providerId="ADAL" clId="{8310775F-B33B-46AC-93D5-CFE2912AE1DD}" dt="2018-03-19T00:18:43.865" v="64" actId="1076"/>
        <pc:sldMkLst>
          <pc:docMk/>
          <pc:sldMk cId="1036002369" sldId="302"/>
        </pc:sldMkLst>
        <pc:spChg chg="add mod">
          <ac:chgData name="Paul Behan" userId="3dd5e58b-e9bc-46ea-ab82-ff124408224e" providerId="ADAL" clId="{8310775F-B33B-46AC-93D5-CFE2912AE1DD}" dt="2018-03-19T00:18:36.737" v="62" actId="1076"/>
          <ac:spMkLst>
            <pc:docMk/>
            <pc:sldMk cId="1036002369" sldId="302"/>
            <ac:spMk id="4" creationId="{F6C65664-001F-454C-B407-8062E2EB4D1D}"/>
          </ac:spMkLst>
        </pc:spChg>
        <pc:spChg chg="mod">
          <ac:chgData name="Paul Behan" userId="3dd5e58b-e9bc-46ea-ab82-ff124408224e" providerId="ADAL" clId="{8310775F-B33B-46AC-93D5-CFE2912AE1DD}" dt="2018-03-19T00:18:43.865" v="64" actId="1076"/>
          <ac:spMkLst>
            <pc:docMk/>
            <pc:sldMk cId="1036002369" sldId="302"/>
            <ac:spMk id="6" creationId="{488709CC-9060-49A9-BE0E-A511D76260AA}"/>
          </ac:spMkLst>
        </pc:spChg>
        <pc:picChg chg="mod">
          <ac:chgData name="Paul Behan" userId="3dd5e58b-e9bc-46ea-ab82-ff124408224e" providerId="ADAL" clId="{8310775F-B33B-46AC-93D5-CFE2912AE1DD}" dt="2018-03-19T00:18:40.277" v="63" actId="1076"/>
          <ac:picMkLst>
            <pc:docMk/>
            <pc:sldMk cId="1036002369" sldId="302"/>
            <ac:picMk id="5" creationId="{6806BB3D-885D-408B-971C-13393A565F5F}"/>
          </ac:picMkLst>
        </pc:picChg>
      </pc:sldChg>
      <pc:sldChg chg="modSp">
        <pc:chgData name="Paul Behan" userId="3dd5e58b-e9bc-46ea-ab82-ff124408224e" providerId="ADAL" clId="{8310775F-B33B-46AC-93D5-CFE2912AE1DD}" dt="2018-03-11T20:34:17.784" v="50" actId="20577"/>
        <pc:sldMkLst>
          <pc:docMk/>
          <pc:sldMk cId="389365193" sldId="303"/>
        </pc:sldMkLst>
        <pc:spChg chg="mod">
          <ac:chgData name="Paul Behan" userId="3dd5e58b-e9bc-46ea-ab82-ff124408224e" providerId="ADAL" clId="{8310775F-B33B-46AC-93D5-CFE2912AE1DD}" dt="2018-03-11T20:34:17.784" v="50" actId="20577"/>
          <ac:spMkLst>
            <pc:docMk/>
            <pc:sldMk cId="389365193" sldId="303"/>
            <ac:spMk id="6" creationId="{488709CC-9060-49A9-BE0E-A511D76260AA}"/>
          </ac:spMkLst>
        </pc:spChg>
      </pc:sldChg>
      <pc:sldChg chg="modSp">
        <pc:chgData name="Paul Behan" userId="3dd5e58b-e9bc-46ea-ab82-ff124408224e" providerId="ADAL" clId="{8310775F-B33B-46AC-93D5-CFE2912AE1DD}" dt="2018-03-07T09:39:42.543" v="48" actId="113"/>
        <pc:sldMkLst>
          <pc:docMk/>
          <pc:sldMk cId="2211793240" sldId="304"/>
        </pc:sldMkLst>
        <pc:spChg chg="mod">
          <ac:chgData name="Paul Behan" userId="3dd5e58b-e9bc-46ea-ab82-ff124408224e" providerId="ADAL" clId="{8310775F-B33B-46AC-93D5-CFE2912AE1DD}" dt="2018-03-07T09:39:42.543" v="48" actId="113"/>
          <ac:spMkLst>
            <pc:docMk/>
            <pc:sldMk cId="2211793240" sldId="304"/>
            <ac:spMk id="5" creationId="{BA20DD33-7920-49F7-85E2-91F1FFA328E9}"/>
          </ac:spMkLst>
        </pc:spChg>
      </pc:sldChg>
      <pc:sldChg chg="addSp modSp">
        <pc:chgData name="Paul Behan" userId="3dd5e58b-e9bc-46ea-ab82-ff124408224e" providerId="ADAL" clId="{8310775F-B33B-46AC-93D5-CFE2912AE1DD}" dt="2018-03-19T00:25:29.294" v="89" actId="14100"/>
        <pc:sldMkLst>
          <pc:docMk/>
          <pc:sldMk cId="1253475838" sldId="309"/>
        </pc:sldMkLst>
        <pc:spChg chg="add mod">
          <ac:chgData name="Paul Behan" userId="3dd5e58b-e9bc-46ea-ab82-ff124408224e" providerId="ADAL" clId="{8310775F-B33B-46AC-93D5-CFE2912AE1DD}" dt="2018-03-19T00:25:29.294" v="89" actId="14100"/>
          <ac:spMkLst>
            <pc:docMk/>
            <pc:sldMk cId="1253475838" sldId="309"/>
            <ac:spMk id="4" creationId="{E317DEDD-4241-4DC0-A1A4-268E86CDF75E}"/>
          </ac:spMkLst>
        </pc:spChg>
        <pc:picChg chg="mod">
          <ac:chgData name="Paul Behan" userId="3dd5e58b-e9bc-46ea-ab82-ff124408224e" providerId="ADAL" clId="{8310775F-B33B-46AC-93D5-CFE2912AE1DD}" dt="2018-03-19T00:25:15.025" v="87" actId="1076"/>
          <ac:picMkLst>
            <pc:docMk/>
            <pc:sldMk cId="1253475838" sldId="309"/>
            <ac:picMk id="6" creationId="{B4349527-CAFE-40FF-9895-51D63BD13F37}"/>
          </ac:picMkLst>
        </pc:picChg>
      </pc:sldChg>
      <pc:sldChg chg="modNotesTx">
        <pc:chgData name="Paul Behan" userId="3dd5e58b-e9bc-46ea-ab82-ff124408224e" providerId="ADAL" clId="{8310775F-B33B-46AC-93D5-CFE2912AE1DD}" dt="2018-03-19T00:21:01.010" v="74" actId="20577"/>
        <pc:sldMkLst>
          <pc:docMk/>
          <pc:sldMk cId="41162665" sldId="311"/>
        </pc:sldMkLst>
      </pc:sldChg>
      <pc:sldChg chg="modSp add del">
        <pc:chgData name="Paul Behan" userId="3dd5e58b-e9bc-46ea-ab82-ff124408224e" providerId="ADAL" clId="{8310775F-B33B-46AC-93D5-CFE2912AE1DD}" dt="2018-03-30T09:35:38.582" v="477" actId="2696"/>
        <pc:sldMkLst>
          <pc:docMk/>
          <pc:sldMk cId="1029197885" sldId="312"/>
        </pc:sldMkLst>
        <pc:spChg chg="mod">
          <ac:chgData name="Paul Behan" userId="3dd5e58b-e9bc-46ea-ab82-ff124408224e" providerId="ADAL" clId="{8310775F-B33B-46AC-93D5-CFE2912AE1DD}" dt="2018-03-30T09:32:56.880" v="351" actId="1076"/>
          <ac:spMkLst>
            <pc:docMk/>
            <pc:sldMk cId="1029197885" sldId="312"/>
            <ac:spMk id="8" creationId="{FCE54FB1-88CC-424D-8FC6-D57787336A54}"/>
          </ac:spMkLst>
        </pc:spChg>
      </pc:sldChg>
      <pc:sldChg chg="modSp add">
        <pc:chgData name="Paul Behan" userId="3dd5e58b-e9bc-46ea-ab82-ff124408224e" providerId="ADAL" clId="{8310775F-B33B-46AC-93D5-CFE2912AE1DD}" dt="2018-03-30T09:39:29.683" v="568" actId="14100"/>
        <pc:sldMkLst>
          <pc:docMk/>
          <pc:sldMk cId="1738941890" sldId="312"/>
        </pc:sldMkLst>
        <pc:spChg chg="mod">
          <ac:chgData name="Paul Behan" userId="3dd5e58b-e9bc-46ea-ab82-ff124408224e" providerId="ADAL" clId="{8310775F-B33B-46AC-93D5-CFE2912AE1DD}" dt="2018-03-30T09:39:29.683" v="568" actId="14100"/>
          <ac:spMkLst>
            <pc:docMk/>
            <pc:sldMk cId="1738941890" sldId="312"/>
            <ac:spMk id="8" creationId="{FCE54FB1-88CC-424D-8FC6-D57787336A54}"/>
          </ac:spMkLst>
        </pc:spChg>
      </pc:sldChg>
      <pc:sldMasterChg chg="modSldLayout">
        <pc:chgData name="Paul Behan" userId="3dd5e58b-e9bc-46ea-ab82-ff124408224e" providerId="ADAL" clId="{8310775F-B33B-46AC-93D5-CFE2912AE1DD}" dt="2018-03-18T23:46:01.116" v="51" actId="20577"/>
        <pc:sldMasterMkLst>
          <pc:docMk/>
          <pc:sldMasterMk cId="0" sldId="2147483648"/>
        </pc:sldMasterMkLst>
        <pc:sldLayoutChg chg="setBg">
          <pc:chgData name="Paul Behan" userId="3dd5e58b-e9bc-46ea-ab82-ff124408224e" providerId="ADAL" clId="{8310775F-B33B-46AC-93D5-CFE2912AE1DD}" dt="2018-03-18T23:46:01.116" v="51" actId="20577"/>
          <pc:sldLayoutMkLst>
            <pc:docMk/>
            <pc:sldMasterMk cId="0" sldId="2147483648"/>
            <pc:sldLayoutMk cId="2025751840" sldId="2147483660"/>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AC2565A-6B74-4103-B19D-83AEC29A12B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a:extLst>
              <a:ext uri="{FF2B5EF4-FFF2-40B4-BE49-F238E27FC236}">
                <a16:creationId xmlns:a16="http://schemas.microsoft.com/office/drawing/2014/main" id="{899FC2E0-CCBE-4304-97FF-BF1828A988B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6BC6FE-83D0-433B-B474-2C26B7DF1F9E}" type="datetimeFigureOut">
              <a:rPr lang="en-IE" smtClean="0"/>
              <a:t>30/03/2018</a:t>
            </a:fld>
            <a:endParaRPr lang="en-IE"/>
          </a:p>
        </p:txBody>
      </p:sp>
      <p:sp>
        <p:nvSpPr>
          <p:cNvPr id="4" name="Footer Placeholder 3">
            <a:extLst>
              <a:ext uri="{FF2B5EF4-FFF2-40B4-BE49-F238E27FC236}">
                <a16:creationId xmlns:a16="http://schemas.microsoft.com/office/drawing/2014/main" id="{86EA6922-E62B-4D85-A037-14996DA6429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a:extLst>
              <a:ext uri="{FF2B5EF4-FFF2-40B4-BE49-F238E27FC236}">
                <a16:creationId xmlns:a16="http://schemas.microsoft.com/office/drawing/2014/main" id="{4B0DADCB-751A-4CA2-A00C-064BFB6662F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544D908-BC28-449B-9F09-A2995F98F906}" type="slidenum">
              <a:rPr lang="en-IE" smtClean="0"/>
              <a:t>‹#›</a:t>
            </a:fld>
            <a:endParaRPr lang="en-IE"/>
          </a:p>
        </p:txBody>
      </p:sp>
    </p:spTree>
    <p:extLst>
      <p:ext uri="{BB962C8B-B14F-4D97-AF65-F5344CB8AC3E}">
        <p14:creationId xmlns:p14="http://schemas.microsoft.com/office/powerpoint/2010/main" val="12711468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408EF2-A9E7-4AC3-A802-968461B2836C}" type="datetimeFigureOut">
              <a:rPr lang="en-IE" smtClean="0"/>
              <a:pPr/>
              <a:t>30/03/2018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8CF78B-96D2-4305-8711-1B89159C1975}" type="slidenum">
              <a:rPr lang="en-IE" smtClean="0"/>
              <a:pPr/>
              <a:t>‹#›</a:t>
            </a:fld>
            <a:endParaRPr lang="en-IE"/>
          </a:p>
        </p:txBody>
      </p:sp>
    </p:spTree>
    <p:extLst>
      <p:ext uri="{BB962C8B-B14F-4D97-AF65-F5344CB8AC3E}">
        <p14:creationId xmlns:p14="http://schemas.microsoft.com/office/powerpoint/2010/main" val="2750894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Strings are a form of data type.</a:t>
            </a:r>
          </a:p>
          <a:p>
            <a:r>
              <a:rPr lang="en-IE" dirty="0"/>
              <a:t>The main Learning Outcomes (LO) achieved are highlighted throughout the lesson and tasks.</a:t>
            </a:r>
          </a:p>
          <a:p>
            <a:r>
              <a:rPr lang="en-IE" dirty="0"/>
              <a:t>The list is not exhaustive, and consultation with the LCCS spec is encouraged at all times throughout the implementation of the course.</a:t>
            </a:r>
          </a:p>
          <a:p>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1</a:t>
            </a:fld>
            <a:endParaRPr lang="en-IE"/>
          </a:p>
        </p:txBody>
      </p:sp>
    </p:spTree>
    <p:extLst>
      <p:ext uri="{BB962C8B-B14F-4D97-AF65-F5344CB8AC3E}">
        <p14:creationId xmlns:p14="http://schemas.microsoft.com/office/powerpoint/2010/main" val="30357297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Encourage the students to type in this code, save in a file in their storage space, and edit and experiment</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10</a:t>
            </a:fld>
            <a:endParaRPr lang="en-IE"/>
          </a:p>
        </p:txBody>
      </p:sp>
    </p:spTree>
    <p:extLst>
      <p:ext uri="{BB962C8B-B14F-4D97-AF65-F5344CB8AC3E}">
        <p14:creationId xmlns:p14="http://schemas.microsoft.com/office/powerpoint/2010/main" val="579460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word descriptions of the operations are important. (Slice, Concatenation, Assignment, etc….)</a:t>
            </a: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Encourage students to predict the outcomes. The PRIMM method will encourage engagement. (Predict Run Investigate Modify Make)</a:t>
            </a:r>
          </a:p>
          <a:p>
            <a:r>
              <a:rPr lang="en-IE" dirty="0"/>
              <a:t>The assignment and </a:t>
            </a:r>
            <a:r>
              <a:rPr lang="en-IE" dirty="0" err="1"/>
              <a:t>concat</a:t>
            </a:r>
            <a:r>
              <a:rPr lang="en-IE" dirty="0"/>
              <a:t> are useful for the solution to the next challenge.</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11</a:t>
            </a:fld>
            <a:endParaRPr lang="en-IE"/>
          </a:p>
        </p:txBody>
      </p:sp>
    </p:spTree>
    <p:extLst>
      <p:ext uri="{BB962C8B-B14F-4D97-AF65-F5344CB8AC3E}">
        <p14:creationId xmlns:p14="http://schemas.microsoft.com/office/powerpoint/2010/main" val="16181496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Encourage the students to type in this code, save in a file in their storage space, and edit and experiment.</a:t>
            </a:r>
          </a:p>
          <a:p>
            <a:r>
              <a:rPr lang="en-IE" dirty="0"/>
              <a:t>They need to read all the lines of code first, especially the last 3 in order to figure out the lines that are hidden.</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12</a:t>
            </a:fld>
            <a:endParaRPr lang="en-IE"/>
          </a:p>
        </p:txBody>
      </p:sp>
    </p:spTree>
    <p:extLst>
      <p:ext uri="{BB962C8B-B14F-4D97-AF65-F5344CB8AC3E}">
        <p14:creationId xmlns:p14="http://schemas.microsoft.com/office/powerpoint/2010/main" val="23596142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the students to perform this task …. The assumption at this point is they have not studied loops; when loops are studied, this can be re-visited.</a:t>
            </a:r>
          </a:p>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The Scratch symbol indicates that this task should also be done in Scratch (or similar block-based language). The html resource, containing the Scratch program and guiding the students, is part of the same folder as this Python resource. Encourage the students to edit the html file to serve as part of an </a:t>
            </a:r>
            <a:r>
              <a:rPr lang="en-IE" dirty="0" err="1"/>
              <a:t>ePortfolio</a:t>
            </a:r>
            <a:r>
              <a:rPr lang="en-IE" dirty="0"/>
              <a:t>. See the file for instructions.</a:t>
            </a:r>
          </a:p>
          <a:p>
            <a:r>
              <a:rPr lang="en-IE" dirty="0"/>
              <a:t>NOTE The</a:t>
            </a:r>
            <a:r>
              <a:rPr lang="en-IE" baseline="0" dirty="0"/>
              <a:t> </a:t>
            </a:r>
            <a:r>
              <a:rPr lang="en-IE" dirty="0"/>
              <a:t>computational thinking challenge in this section asks the students to combine</a:t>
            </a:r>
            <a:r>
              <a:rPr lang="en-IE" baseline="0" dirty="0"/>
              <a:t> this code with code already written to display words using a Graphical User Interface (GUI) using </a:t>
            </a:r>
            <a:r>
              <a:rPr lang="en-IE" baseline="0" dirty="0" err="1"/>
              <a:t>Tkinter</a:t>
            </a:r>
            <a:r>
              <a:rPr lang="en-IE" baseline="0" dirty="0"/>
              <a:t> modules.</a:t>
            </a:r>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13</a:t>
            </a:fld>
            <a:endParaRPr lang="en-IE"/>
          </a:p>
        </p:txBody>
      </p:sp>
    </p:spTree>
    <p:extLst>
      <p:ext uri="{BB962C8B-B14F-4D97-AF65-F5344CB8AC3E}">
        <p14:creationId xmlns:p14="http://schemas.microsoft.com/office/powerpoint/2010/main" val="27526748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the students to perform this task …. The assumption at this point is they have not studied loops; when loops are studied, this can be re-visited;</a:t>
            </a:r>
          </a:p>
          <a:p>
            <a:r>
              <a:rPr lang="en-IE" dirty="0"/>
              <a:t>NOTE The</a:t>
            </a:r>
            <a:r>
              <a:rPr lang="en-IE" baseline="0" dirty="0"/>
              <a:t> </a:t>
            </a:r>
            <a:r>
              <a:rPr lang="en-IE" dirty="0"/>
              <a:t>computational thinking challenge in this section asks the students to combine</a:t>
            </a:r>
            <a:r>
              <a:rPr lang="en-IE" baseline="0" dirty="0"/>
              <a:t> this code with code already written to display words using a Graphical User Interface (GUI) using </a:t>
            </a:r>
            <a:r>
              <a:rPr lang="en-IE" baseline="0" dirty="0" err="1"/>
              <a:t>Tkinter</a:t>
            </a:r>
            <a:r>
              <a:rPr lang="en-IE" baseline="0" dirty="0"/>
              <a:t> modules.</a:t>
            </a:r>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14</a:t>
            </a:fld>
            <a:endParaRPr lang="en-IE"/>
          </a:p>
        </p:txBody>
      </p:sp>
    </p:spTree>
    <p:extLst>
      <p:ext uri="{BB962C8B-B14F-4D97-AF65-F5344CB8AC3E}">
        <p14:creationId xmlns:p14="http://schemas.microsoft.com/office/powerpoint/2010/main" val="22840710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Brain Teaser on the next slide addresses 2 issues : </a:t>
            </a:r>
          </a:p>
          <a:p>
            <a:r>
              <a:rPr lang="en-IE" dirty="0"/>
              <a:t>1. Interactive code must anticipate errors by the user. So what does your code do when more than 4 letters are entered?</a:t>
            </a:r>
          </a:p>
          <a:p>
            <a:r>
              <a:rPr lang="en-IE" dirty="0"/>
              <a:t>2. Since the length of the string is an unknown, the problem cannot be solved without a loop of some description. </a:t>
            </a:r>
          </a:p>
          <a:p>
            <a:r>
              <a:rPr lang="en-IE" dirty="0"/>
              <a:t>There is value in challenging the students to find a solution without loops, so creating a necessity for loops to solve more interesting problems and create better programs.</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15</a:t>
            </a:fld>
            <a:endParaRPr lang="en-IE"/>
          </a:p>
        </p:txBody>
      </p:sp>
    </p:spTree>
    <p:extLst>
      <p:ext uri="{BB962C8B-B14F-4D97-AF65-F5344CB8AC3E}">
        <p14:creationId xmlns:p14="http://schemas.microsoft.com/office/powerpoint/2010/main" val="6958077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Brain Teaser addresses 2 issues : 1. Interactive code must anticipate errors by the user. So what does your code do when more than 4 letters are entered?</a:t>
            </a:r>
          </a:p>
          <a:p>
            <a:r>
              <a:rPr lang="en-IE" dirty="0"/>
              <a:t>		            2. Since the length of the string is an unknown, the problem cannot be solved without a loop of some description. </a:t>
            </a:r>
          </a:p>
          <a:p>
            <a:r>
              <a:rPr lang="en-IE" dirty="0"/>
              <a:t>There is value in challenging the students to find a solution without loops</a:t>
            </a:r>
            <a:r>
              <a:rPr lang="en-IE"/>
              <a:t>, thus </a:t>
            </a:r>
            <a:r>
              <a:rPr lang="en-IE" dirty="0"/>
              <a:t>creating a necessity for loops to solve more interesting problems and create better programs.</a:t>
            </a:r>
          </a:p>
        </p:txBody>
      </p:sp>
      <p:sp>
        <p:nvSpPr>
          <p:cNvPr id="4" name="Slide Number Placeholder 3"/>
          <p:cNvSpPr>
            <a:spLocks noGrp="1"/>
          </p:cNvSpPr>
          <p:nvPr>
            <p:ph type="sldNum" sz="quarter" idx="10"/>
          </p:nvPr>
        </p:nvSpPr>
        <p:spPr/>
        <p:txBody>
          <a:bodyPr/>
          <a:lstStyle/>
          <a:p>
            <a:fld id="{B48CF78B-96D2-4305-8711-1B89159C1975}" type="slidenum">
              <a:rPr lang="en-IE" smtClean="0"/>
              <a:pPr/>
              <a:t>16</a:t>
            </a:fld>
            <a:endParaRPr lang="en-IE"/>
          </a:p>
        </p:txBody>
      </p:sp>
    </p:spTree>
    <p:extLst>
      <p:ext uri="{BB962C8B-B14F-4D97-AF65-F5344CB8AC3E}">
        <p14:creationId xmlns:p14="http://schemas.microsoft.com/office/powerpoint/2010/main" val="4094272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last learning intention achieved will be built upon as lessons develop. Basic database building will be developed in lessons on functions and files.</a:t>
            </a:r>
          </a:p>
          <a:p>
            <a:r>
              <a:rPr lang="en-IE" dirty="0"/>
              <a:t>The CT challenge is on a html platform. It gives an existing algorithm for a Graphical UI. Students can edit the html code, including reflections on their design, thus serving as a record of the progress </a:t>
            </a:r>
            <a:r>
              <a:rPr lang="en-IE"/>
              <a:t>and development.</a:t>
            </a:r>
            <a:endParaRPr lang="en-IE" dirty="0"/>
          </a:p>
        </p:txBody>
      </p:sp>
      <p:sp>
        <p:nvSpPr>
          <p:cNvPr id="4" name="Slide Number Placeholder 3"/>
          <p:cNvSpPr>
            <a:spLocks noGrp="1"/>
          </p:cNvSpPr>
          <p:nvPr>
            <p:ph type="sldNum" sz="quarter" idx="10"/>
          </p:nvPr>
        </p:nvSpPr>
        <p:spPr/>
        <p:txBody>
          <a:bodyPr/>
          <a:lstStyle/>
          <a:p>
            <a:fld id="{B48CF78B-96D2-4305-8711-1B89159C1975}" type="slidenum">
              <a:rPr lang="en-IE" smtClean="0"/>
              <a:pPr/>
              <a:t>17</a:t>
            </a:fld>
            <a:endParaRPr lang="en-IE"/>
          </a:p>
        </p:txBody>
      </p:sp>
    </p:spTree>
    <p:extLst>
      <p:ext uri="{BB962C8B-B14F-4D97-AF65-F5344CB8AC3E}">
        <p14:creationId xmlns:p14="http://schemas.microsoft.com/office/powerpoint/2010/main" val="4196497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The skills learned to analyse and create strings will serve the students well for conditional statements and also for </a:t>
            </a:r>
            <a:r>
              <a:rPr lang="en-IE"/>
              <a:t>learning lists.</a:t>
            </a:r>
          </a:p>
        </p:txBody>
      </p:sp>
      <p:sp>
        <p:nvSpPr>
          <p:cNvPr id="4" name="Slide Number Placeholder 3"/>
          <p:cNvSpPr>
            <a:spLocks noGrp="1"/>
          </p:cNvSpPr>
          <p:nvPr>
            <p:ph type="sldNum" sz="quarter" idx="10"/>
          </p:nvPr>
        </p:nvSpPr>
        <p:spPr/>
        <p:txBody>
          <a:bodyPr/>
          <a:lstStyle/>
          <a:p>
            <a:fld id="{B48CF78B-96D2-4305-8711-1B89159C1975}" type="slidenum">
              <a:rPr lang="en-IE" smtClean="0"/>
              <a:pPr/>
              <a:t>2</a:t>
            </a:fld>
            <a:endParaRPr lang="en-IE"/>
          </a:p>
        </p:txBody>
      </p:sp>
    </p:spTree>
    <p:extLst>
      <p:ext uri="{BB962C8B-B14F-4D97-AF65-F5344CB8AC3E}">
        <p14:creationId xmlns:p14="http://schemas.microsoft.com/office/powerpoint/2010/main" val="1371341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Link to very first use of python in class. Encourage use of double quotes.</a:t>
            </a:r>
          </a:p>
        </p:txBody>
      </p:sp>
      <p:sp>
        <p:nvSpPr>
          <p:cNvPr id="4" name="Slide Number Placeholder 3"/>
          <p:cNvSpPr>
            <a:spLocks noGrp="1"/>
          </p:cNvSpPr>
          <p:nvPr>
            <p:ph type="sldNum" sz="quarter" idx="10"/>
          </p:nvPr>
        </p:nvSpPr>
        <p:spPr/>
        <p:txBody>
          <a:bodyPr/>
          <a:lstStyle/>
          <a:p>
            <a:fld id="{B48CF78B-96D2-4305-8711-1B89159C1975}" type="slidenum">
              <a:rPr lang="en-IE" smtClean="0"/>
              <a:pPr/>
              <a:t>3</a:t>
            </a:fld>
            <a:endParaRPr lang="en-IE"/>
          </a:p>
        </p:txBody>
      </p:sp>
    </p:spTree>
    <p:extLst>
      <p:ext uri="{BB962C8B-B14F-4D97-AF65-F5344CB8AC3E}">
        <p14:creationId xmlns:p14="http://schemas.microsoft.com/office/powerpoint/2010/main" val="975827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Emphasise the first index is ZERO and strings are a form of data type ….. Very popular type in Python</a:t>
            </a:r>
          </a:p>
        </p:txBody>
      </p:sp>
      <p:sp>
        <p:nvSpPr>
          <p:cNvPr id="4" name="Slide Number Placeholder 3"/>
          <p:cNvSpPr>
            <a:spLocks noGrp="1"/>
          </p:cNvSpPr>
          <p:nvPr>
            <p:ph type="sldNum" sz="quarter" idx="10"/>
          </p:nvPr>
        </p:nvSpPr>
        <p:spPr/>
        <p:txBody>
          <a:bodyPr/>
          <a:lstStyle/>
          <a:p>
            <a:fld id="{B48CF78B-96D2-4305-8711-1B89159C1975}" type="slidenum">
              <a:rPr lang="en-IE" smtClean="0"/>
              <a:pPr/>
              <a:t>4</a:t>
            </a:fld>
            <a:endParaRPr lang="en-IE"/>
          </a:p>
        </p:txBody>
      </p:sp>
    </p:spTree>
    <p:extLst>
      <p:ext uri="{BB962C8B-B14F-4D97-AF65-F5344CB8AC3E}">
        <p14:creationId xmlns:p14="http://schemas.microsoft.com/office/powerpoint/2010/main" val="108240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Emphasise the first index is ZERO and strings are a form of data type ….. All basic  input and output  in Python is in the form of strings</a:t>
            </a:r>
          </a:p>
        </p:txBody>
      </p:sp>
      <p:sp>
        <p:nvSpPr>
          <p:cNvPr id="4" name="Slide Number Placeholder 3"/>
          <p:cNvSpPr>
            <a:spLocks noGrp="1"/>
          </p:cNvSpPr>
          <p:nvPr>
            <p:ph type="sldNum" sz="quarter" idx="10"/>
          </p:nvPr>
        </p:nvSpPr>
        <p:spPr/>
        <p:txBody>
          <a:bodyPr/>
          <a:lstStyle/>
          <a:p>
            <a:fld id="{B48CF78B-96D2-4305-8711-1B89159C1975}" type="slidenum">
              <a:rPr lang="en-IE" smtClean="0"/>
              <a:pPr/>
              <a:t>5</a:t>
            </a:fld>
            <a:endParaRPr lang="en-IE"/>
          </a:p>
        </p:txBody>
      </p:sp>
    </p:spTree>
    <p:extLst>
      <p:ext uri="{BB962C8B-B14F-4D97-AF65-F5344CB8AC3E}">
        <p14:creationId xmlns:p14="http://schemas.microsoft.com/office/powerpoint/2010/main" val="1489879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Highlight slicing [5:9] or [:4] etc….. Addition of strings …….. And strings are fixed or immutable</a:t>
            </a:r>
          </a:p>
        </p:txBody>
      </p:sp>
      <p:sp>
        <p:nvSpPr>
          <p:cNvPr id="4" name="Slide Number Placeholder 3"/>
          <p:cNvSpPr>
            <a:spLocks noGrp="1"/>
          </p:cNvSpPr>
          <p:nvPr>
            <p:ph type="sldNum" sz="quarter" idx="10"/>
          </p:nvPr>
        </p:nvSpPr>
        <p:spPr/>
        <p:txBody>
          <a:bodyPr/>
          <a:lstStyle/>
          <a:p>
            <a:fld id="{B48CF78B-96D2-4305-8711-1B89159C1975}" type="slidenum">
              <a:rPr lang="en-IE" smtClean="0"/>
              <a:pPr/>
              <a:t>6</a:t>
            </a:fld>
            <a:endParaRPr lang="en-IE"/>
          </a:p>
        </p:txBody>
      </p:sp>
    </p:spTree>
    <p:extLst>
      <p:ext uri="{BB962C8B-B14F-4D97-AF65-F5344CB8AC3E}">
        <p14:creationId xmlns:p14="http://schemas.microsoft.com/office/powerpoint/2010/main" val="40691233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Allow students time to preview the Python Docs and especially The Python Tutorial.</a:t>
            </a:r>
          </a:p>
          <a:p>
            <a:r>
              <a:rPr lang="en-IE" dirty="0"/>
              <a:t>So to change a string you must make a copy, and change it as you construct the new string.</a:t>
            </a:r>
          </a:p>
        </p:txBody>
      </p:sp>
      <p:sp>
        <p:nvSpPr>
          <p:cNvPr id="4" name="Slide Number Placeholder 3"/>
          <p:cNvSpPr>
            <a:spLocks noGrp="1"/>
          </p:cNvSpPr>
          <p:nvPr>
            <p:ph type="sldNum" sz="quarter" idx="10"/>
          </p:nvPr>
        </p:nvSpPr>
        <p:spPr/>
        <p:txBody>
          <a:bodyPr/>
          <a:lstStyle/>
          <a:p>
            <a:fld id="{B48CF78B-96D2-4305-8711-1B89159C1975}" type="slidenum">
              <a:rPr lang="en-IE" smtClean="0"/>
              <a:pPr/>
              <a:t>7</a:t>
            </a:fld>
            <a:endParaRPr lang="en-IE"/>
          </a:p>
        </p:txBody>
      </p:sp>
    </p:spTree>
    <p:extLst>
      <p:ext uri="{BB962C8B-B14F-4D97-AF65-F5344CB8AC3E}">
        <p14:creationId xmlns:p14="http://schemas.microsoft.com/office/powerpoint/2010/main" val="249428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Encourage the students to experiment and continue to research the Python Docs -&gt; Tutorial -&gt; Strings</a:t>
            </a:r>
          </a:p>
        </p:txBody>
      </p:sp>
      <p:sp>
        <p:nvSpPr>
          <p:cNvPr id="4" name="Slide Number Placeholder 3"/>
          <p:cNvSpPr>
            <a:spLocks noGrp="1"/>
          </p:cNvSpPr>
          <p:nvPr>
            <p:ph type="sldNum" sz="quarter" idx="10"/>
          </p:nvPr>
        </p:nvSpPr>
        <p:spPr/>
        <p:txBody>
          <a:bodyPr/>
          <a:lstStyle/>
          <a:p>
            <a:fld id="{B48CF78B-96D2-4305-8711-1B89159C1975}" type="slidenum">
              <a:rPr lang="en-IE" smtClean="0"/>
              <a:pPr/>
              <a:t>8</a:t>
            </a:fld>
            <a:endParaRPr lang="en-IE"/>
          </a:p>
        </p:txBody>
      </p:sp>
    </p:spTree>
    <p:extLst>
      <p:ext uri="{BB962C8B-B14F-4D97-AF65-F5344CB8AC3E}">
        <p14:creationId xmlns:p14="http://schemas.microsoft.com/office/powerpoint/2010/main" val="3632585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Encourage the students to experiment and continue to research the Python Docs -&gt; Tutorial -&gt; Strings</a:t>
            </a:r>
          </a:p>
        </p:txBody>
      </p:sp>
      <p:sp>
        <p:nvSpPr>
          <p:cNvPr id="4" name="Slide Number Placeholder 3"/>
          <p:cNvSpPr>
            <a:spLocks noGrp="1"/>
          </p:cNvSpPr>
          <p:nvPr>
            <p:ph type="sldNum" sz="quarter" idx="10"/>
          </p:nvPr>
        </p:nvSpPr>
        <p:spPr/>
        <p:txBody>
          <a:bodyPr/>
          <a:lstStyle/>
          <a:p>
            <a:fld id="{B48CF78B-96D2-4305-8711-1B89159C1975}" type="slidenum">
              <a:rPr lang="en-IE" smtClean="0"/>
              <a:pPr/>
              <a:t>9</a:t>
            </a:fld>
            <a:endParaRPr lang="en-IE"/>
          </a:p>
        </p:txBody>
      </p:sp>
    </p:spTree>
    <p:extLst>
      <p:ext uri="{BB962C8B-B14F-4D97-AF65-F5344CB8AC3E}">
        <p14:creationId xmlns:p14="http://schemas.microsoft.com/office/powerpoint/2010/main" val="5172879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bigideasdeh-43wiki.wikispaces.com/expected+outcomes+of+phase+i+therapy" TargetMode="External"/><Relationship Id="rId2" Type="http://schemas.openxmlformats.org/officeDocument/2006/relationships/image" Target="../media/image2.jpg&amp;ehk=qP8SYZNcVvQJKYjeFmtgvA&amp;r=0&amp;pid=OfficeInsert"/><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hyperlink" Target="http://focaia.blogspot.com/2014_10_01_archive.html" TargetMode="External"/><Relationship Id="rId2" Type="http://schemas.openxmlformats.org/officeDocument/2006/relationships/image" Target="../media/image3.png&amp;ehk=OTXc08G4oHYjnA33wvKmnw&amp;r=0&amp;pid=OfficeInsert"/><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Only">
    <p:bg>
      <p:bgPr>
        <a:blipFill>
          <a:blip r:embed="rId2"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7486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7E6161-D4EF-4684-A1D9-2DE6B480031D}" type="datetimeFigureOut">
              <a:rPr lang="en-US" smtClean="0"/>
              <a:pPr/>
              <a:t>3/30/2018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7E6161-D4EF-4684-A1D9-2DE6B480031D}" type="datetimeFigureOut">
              <a:rPr lang="en-US" smtClean="0"/>
              <a:pPr/>
              <a:t>3/30/2018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7E6161-D4EF-4684-A1D9-2DE6B480031D}" type="datetimeFigureOut">
              <a:rPr lang="en-US" smtClean="0"/>
              <a:pPr/>
              <a:t>3/30/2018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47E6161-D4EF-4684-A1D9-2DE6B480031D}" type="datetimeFigureOut">
              <a:rPr lang="en-US" smtClean="0"/>
              <a:pPr/>
              <a:t>3/30/2018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37A79B7-4BAA-44BA-AB00-078DFAE9BAD2}"/>
              </a:ext>
            </a:extLst>
          </p:cNvPr>
          <p:cNvPicPr>
            <a:picLocks noChangeAspect="1"/>
          </p:cNvPicPr>
          <p:nvPr userDrawn="1"/>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17811"/>
            <a:ext cx="678390" cy="678390"/>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7E6161-D4EF-4684-A1D9-2DE6B480031D}" type="datetimeFigureOut">
              <a:rPr lang="en-US" smtClean="0"/>
              <a:pPr/>
              <a:t>3/30/2018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7E6161-D4EF-4684-A1D9-2DE6B480031D}" type="datetimeFigureOut">
              <a:rPr lang="en-US" smtClean="0"/>
              <a:pPr/>
              <a:t>3/30/2018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7E6161-D4EF-4684-A1D9-2DE6B480031D}" type="datetimeFigureOut">
              <a:rPr lang="en-US" smtClean="0"/>
              <a:pPr/>
              <a:t>3/30/2018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7E6161-D4EF-4684-A1D9-2DE6B480031D}" type="datetimeFigureOut">
              <a:rPr lang="en-US" smtClean="0"/>
              <a:pPr/>
              <a:t>3/30/2018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7E6161-D4EF-4684-A1D9-2DE6B480031D}" type="datetimeFigureOut">
              <a:rPr lang="en-US" smtClean="0"/>
              <a:pPr/>
              <a:t>3/30/2018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713F3F-4261-4FB4-B26F-332750FEB3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7E6161-D4EF-4684-A1D9-2DE6B480031D}" type="datetimeFigureOut">
              <a:rPr lang="en-US" smtClean="0"/>
              <a:pPr/>
              <a:t>3/30/2018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713F3F-4261-4FB4-B26F-332750FEB3AF}" type="slidenum">
              <a:rPr lang="en-US" smtClean="0"/>
              <a:pPr/>
              <a:t>‹#›</a:t>
            </a:fld>
            <a:endParaRPr lang="en-US"/>
          </a:p>
        </p:txBody>
      </p:sp>
      <p:pic>
        <p:nvPicPr>
          <p:cNvPr id="5" name="Picture 4">
            <a:extLst>
              <a:ext uri="{FF2B5EF4-FFF2-40B4-BE49-F238E27FC236}">
                <a16:creationId xmlns:a16="http://schemas.microsoft.com/office/drawing/2014/main" id="{77E64BE4-A3C4-456C-B0FA-3CFF39746F8A}"/>
              </a:ext>
            </a:extLst>
          </p:cNvPr>
          <p:cNvPicPr>
            <a:picLocks noChangeAspect="1"/>
          </p:cNvPicPr>
          <p:nvPr userDrawn="1"/>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rot="1919748">
            <a:off x="7030002" y="631836"/>
            <a:ext cx="1609807" cy="72799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bg>
      <p:bgPr>
        <a:solidFill>
          <a:srgbClr val="FAFAC8"/>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5751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AFAC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E6161-D4EF-4684-A1D9-2DE6B480031D}" type="datetimeFigureOut">
              <a:rPr lang="en-US" smtClean="0"/>
              <a:pPr/>
              <a:t>3/30/2018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713F3F-4261-4FB4-B26F-332750FEB3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49" r:id="rId2"/>
    <p:sldLayoutId id="2147483650" r:id="rId3"/>
    <p:sldLayoutId id="2147483651" r:id="rId4"/>
    <p:sldLayoutId id="2147483652" r:id="rId5"/>
    <p:sldLayoutId id="2147483653" r:id="rId6"/>
    <p:sldLayoutId id="2147483654" r:id="rId7"/>
    <p:sldLayoutId id="2147483655" r:id="rId8"/>
    <p:sldLayoutId id="2147483660" r:id="rId9"/>
    <p:sldLayoutId id="2147483656" r:id="rId10"/>
    <p:sldLayoutId id="2147483657" r:id="rId11"/>
    <p:sldLayoutId id="2147483658" r:id="rId12"/>
    <p:sldLayoutId id="2147483659"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amp;ehk=H"/><Relationship Id="rId2" Type="http://schemas.openxmlformats.org/officeDocument/2006/relationships/notesSlide" Target="../notesSlides/notesSlide14.xml"/><Relationship Id="rId1" Type="http://schemas.openxmlformats.org/officeDocument/2006/relationships/slideLayout" Target="../slideLayouts/slideLayout9.xml"/><Relationship Id="rId4" Type="http://schemas.openxmlformats.org/officeDocument/2006/relationships/hyperlink" Target="http://population-based-intervention.wikispaces.com/Home-school+partnership"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9.png&amp;ehk=H"/><Relationship Id="rId2" Type="http://schemas.openxmlformats.org/officeDocument/2006/relationships/notesSlide" Target="../notesSlides/notesSlide15.xml"/><Relationship Id="rId1" Type="http://schemas.openxmlformats.org/officeDocument/2006/relationships/slideLayout" Target="../slideLayouts/slideLayout9.xml"/><Relationship Id="rId5" Type="http://schemas.openxmlformats.org/officeDocument/2006/relationships/image" Target="../media/image10.png"/><Relationship Id="rId4" Type="http://schemas.openxmlformats.org/officeDocument/2006/relationships/hyperlink" Target="http://population-based-intervention.wikispaces.com/Home-school+partnership"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9.png&amp;ehk=H"/><Relationship Id="rId2" Type="http://schemas.openxmlformats.org/officeDocument/2006/relationships/notesSlide" Target="../notesSlides/notesSlide16.xml"/><Relationship Id="rId1" Type="http://schemas.openxmlformats.org/officeDocument/2006/relationships/slideLayout" Target="../slideLayouts/slideLayout9.xml"/><Relationship Id="rId4" Type="http://schemas.openxmlformats.org/officeDocument/2006/relationships/hyperlink" Target="http://population-based-intervention.wikispaces.com/Home-school+partnership"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467544" y="1887538"/>
            <a:ext cx="5976664" cy="1470025"/>
          </a:xfrm>
        </p:spPr>
        <p:txBody>
          <a:bodyPr/>
          <a:lstStyle/>
          <a:p>
            <a:r>
              <a:rPr lang="en-US" dirty="0"/>
              <a:t>Learning to Program</a:t>
            </a:r>
            <a:br>
              <a:rPr lang="en-US" dirty="0"/>
            </a:br>
            <a:r>
              <a:rPr lang="en-US" dirty="0"/>
              <a:t>in Python</a:t>
            </a:r>
          </a:p>
        </p:txBody>
      </p:sp>
      <p:sp>
        <p:nvSpPr>
          <p:cNvPr id="3" name="Subtitle 2"/>
          <p:cNvSpPr>
            <a:spLocks noGrp="1"/>
          </p:cNvSpPr>
          <p:nvPr>
            <p:ph type="subTitle" idx="4294967295"/>
          </p:nvPr>
        </p:nvSpPr>
        <p:spPr>
          <a:xfrm>
            <a:off x="3707904" y="4293096"/>
            <a:ext cx="4860837" cy="1008062"/>
          </a:xfrm>
        </p:spPr>
        <p:txBody>
          <a:bodyPr>
            <a:noAutofit/>
          </a:bodyPr>
          <a:lstStyle/>
          <a:p>
            <a:pPr marL="0" indent="0" algn="ctr">
              <a:buNone/>
            </a:pPr>
            <a:r>
              <a:rPr lang="en-US" b="1">
                <a:latin typeface="+mj-lt"/>
              </a:rPr>
              <a:t>Concept  </a:t>
            </a:r>
            <a:r>
              <a:rPr lang="en-US" b="1" dirty="0">
                <a:latin typeface="+mj-lt"/>
              </a:rPr>
              <a:t>3</a:t>
            </a:r>
          </a:p>
          <a:p>
            <a:pPr marL="0" indent="0" algn="ctr">
              <a:buNone/>
            </a:pPr>
            <a:r>
              <a:rPr lang="en-US" b="1" dirty="0">
                <a:latin typeface="+mj-lt"/>
              </a:rPr>
              <a:t>STRINGS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7C563-1E73-4AAA-B7D2-3EB9FE3B2040}"/>
              </a:ext>
            </a:extLst>
          </p:cNvPr>
          <p:cNvSpPr>
            <a:spLocks noGrp="1"/>
          </p:cNvSpPr>
          <p:nvPr>
            <p:ph type="title" idx="4294967295"/>
          </p:nvPr>
        </p:nvSpPr>
        <p:spPr>
          <a:xfrm>
            <a:off x="545840" y="0"/>
            <a:ext cx="8229600" cy="1143000"/>
          </a:xfrm>
        </p:spPr>
        <p:txBody>
          <a:bodyPr/>
          <a:lstStyle/>
          <a:p>
            <a:r>
              <a:rPr lang="en-IE" dirty="0"/>
              <a:t>Length of a String (Len)</a:t>
            </a:r>
          </a:p>
        </p:txBody>
      </p:sp>
      <p:sp>
        <p:nvSpPr>
          <p:cNvPr id="5" name="Content Placeholder 4">
            <a:extLst>
              <a:ext uri="{FF2B5EF4-FFF2-40B4-BE49-F238E27FC236}">
                <a16:creationId xmlns:a16="http://schemas.microsoft.com/office/drawing/2014/main" id="{BA20DD33-7920-49F7-85E2-91F1FFA328E9}"/>
              </a:ext>
            </a:extLst>
          </p:cNvPr>
          <p:cNvSpPr txBox="1">
            <a:spLocks/>
          </p:cNvSpPr>
          <p:nvPr/>
        </p:nvSpPr>
        <p:spPr>
          <a:xfrm>
            <a:off x="484379" y="764704"/>
            <a:ext cx="8229600" cy="115212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IE" sz="2400" dirty="0"/>
              <a:t>A very useful function in programming is finding the Length of a string. Try the code below.</a:t>
            </a:r>
          </a:p>
        </p:txBody>
      </p:sp>
      <p:pic>
        <p:nvPicPr>
          <p:cNvPr id="4" name="Picture 3" descr="A screenshot of a cell phone&#10;&#10;Description generated with high confidence">
            <a:extLst>
              <a:ext uri="{FF2B5EF4-FFF2-40B4-BE49-F238E27FC236}">
                <a16:creationId xmlns:a16="http://schemas.microsoft.com/office/drawing/2014/main" id="{7334C853-0241-4592-8788-3A30639449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0792" y="1628800"/>
            <a:ext cx="8288829" cy="4824536"/>
          </a:xfrm>
          <a:prstGeom prst="rect">
            <a:avLst/>
          </a:prstGeom>
        </p:spPr>
      </p:pic>
      <p:sp>
        <p:nvSpPr>
          <p:cNvPr id="6" name="TextBox 5">
            <a:extLst>
              <a:ext uri="{FF2B5EF4-FFF2-40B4-BE49-F238E27FC236}">
                <a16:creationId xmlns:a16="http://schemas.microsoft.com/office/drawing/2014/main" id="{07B05586-FCE1-42F8-8418-4385614098F5}"/>
              </a:ext>
            </a:extLst>
          </p:cNvPr>
          <p:cNvSpPr txBox="1"/>
          <p:nvPr/>
        </p:nvSpPr>
        <p:spPr>
          <a:xfrm>
            <a:off x="86714" y="6381328"/>
            <a:ext cx="8856984" cy="400110"/>
          </a:xfrm>
          <a:prstGeom prst="rect">
            <a:avLst/>
          </a:prstGeom>
          <a:noFill/>
        </p:spPr>
        <p:txBody>
          <a:bodyPr wrap="square" rtlCol="0">
            <a:spAutoFit/>
          </a:bodyPr>
          <a:lstStyle/>
          <a:p>
            <a:r>
              <a:rPr lang="en-IE" sz="2000" dirty="0">
                <a:solidFill>
                  <a:srgbClr val="0070C0"/>
                </a:solidFill>
                <a:effectLst>
                  <a:outerShdw blurRad="38100" dist="38100" dir="2700000" algn="tl">
                    <a:srgbClr val="000000">
                      <a:alpha val="43137"/>
                    </a:srgbClr>
                  </a:outerShdw>
                </a:effectLst>
              </a:rPr>
              <a:t>LO 1.22 students should be able to read, write, test, and modify computer programs</a:t>
            </a:r>
          </a:p>
        </p:txBody>
      </p:sp>
    </p:spTree>
    <p:extLst>
      <p:ext uri="{BB962C8B-B14F-4D97-AF65-F5344CB8AC3E}">
        <p14:creationId xmlns:p14="http://schemas.microsoft.com/office/powerpoint/2010/main" val="1404610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B4F4C10-3B57-46BD-8E33-35E72C9098FB}"/>
              </a:ext>
            </a:extLst>
          </p:cNvPr>
          <p:cNvGraphicFramePr>
            <a:graphicFrameLocks noGrp="1"/>
          </p:cNvGraphicFramePr>
          <p:nvPr>
            <p:extLst/>
          </p:nvPr>
        </p:nvGraphicFramePr>
        <p:xfrm>
          <a:off x="251520" y="999892"/>
          <a:ext cx="8712968" cy="5330674"/>
        </p:xfrm>
        <a:graphic>
          <a:graphicData uri="http://schemas.openxmlformats.org/drawingml/2006/table">
            <a:tbl>
              <a:tblPr firstRow="1" bandRow="1">
                <a:tableStyleId>{616DA210-FB5B-4158-B5E0-FEB733F419BA}</a:tableStyleId>
              </a:tblPr>
              <a:tblGrid>
                <a:gridCol w="823365">
                  <a:extLst>
                    <a:ext uri="{9D8B030D-6E8A-4147-A177-3AD203B41FA5}">
                      <a16:colId xmlns:a16="http://schemas.microsoft.com/office/drawing/2014/main" val="1064276653"/>
                    </a:ext>
                  </a:extLst>
                </a:gridCol>
                <a:gridCol w="2056955">
                  <a:extLst>
                    <a:ext uri="{9D8B030D-6E8A-4147-A177-3AD203B41FA5}">
                      <a16:colId xmlns:a16="http://schemas.microsoft.com/office/drawing/2014/main" val="806643344"/>
                    </a:ext>
                  </a:extLst>
                </a:gridCol>
                <a:gridCol w="5832648">
                  <a:extLst>
                    <a:ext uri="{9D8B030D-6E8A-4147-A177-3AD203B41FA5}">
                      <a16:colId xmlns:a16="http://schemas.microsoft.com/office/drawing/2014/main" val="1070243092"/>
                    </a:ext>
                  </a:extLst>
                </a:gridCol>
              </a:tblGrid>
              <a:tr h="566161">
                <a:tc>
                  <a:txBody>
                    <a:bodyPr/>
                    <a:lstStyle/>
                    <a:p>
                      <a:r>
                        <a:rPr lang="en-IE" sz="2400" b="1" dirty="0"/>
                        <a:t>+</a:t>
                      </a:r>
                    </a:p>
                  </a:txBody>
                  <a:tcPr/>
                </a:tc>
                <a:tc>
                  <a:txBody>
                    <a:bodyPr/>
                    <a:lstStyle/>
                    <a:p>
                      <a:r>
                        <a:rPr lang="en-IE" sz="2400" b="0" dirty="0"/>
                        <a:t>Concatenation</a:t>
                      </a:r>
                    </a:p>
                  </a:txBody>
                  <a:tcPr/>
                </a:tc>
                <a:tc>
                  <a:txBody>
                    <a:bodyPr/>
                    <a:lstStyle/>
                    <a:p>
                      <a:r>
                        <a:rPr lang="en-IE" sz="2400" dirty="0"/>
                        <a:t>a + b  </a:t>
                      </a:r>
                      <a:r>
                        <a:rPr lang="en-IE" sz="2400" b="0" dirty="0"/>
                        <a:t>gives</a:t>
                      </a:r>
                      <a:r>
                        <a:rPr lang="en-IE" sz="2400" dirty="0"/>
                        <a:t>  ‘</a:t>
                      </a:r>
                      <a:r>
                        <a:rPr lang="en-IE" sz="2400" b="0" dirty="0" err="1"/>
                        <a:t>HappyBirthday</a:t>
                      </a:r>
                      <a:r>
                        <a:rPr lang="en-IE" sz="2400" b="0" dirty="0"/>
                        <a:t>’</a:t>
                      </a:r>
                    </a:p>
                  </a:txBody>
                  <a:tcPr/>
                </a:tc>
                <a:extLst>
                  <a:ext uri="{0D108BD9-81ED-4DB2-BD59-A6C34878D82A}">
                    <a16:rowId xmlns:a16="http://schemas.microsoft.com/office/drawing/2014/main" val="978410136"/>
                  </a:ext>
                </a:extLst>
              </a:tr>
              <a:tr h="566161">
                <a:tc>
                  <a:txBody>
                    <a:bodyPr/>
                    <a:lstStyle/>
                    <a:p>
                      <a:r>
                        <a:rPr lang="en-IE" sz="2400" b="1" dirty="0"/>
                        <a:t>*</a:t>
                      </a:r>
                    </a:p>
                  </a:txBody>
                  <a:tcPr/>
                </a:tc>
                <a:tc>
                  <a:txBody>
                    <a:bodyPr/>
                    <a:lstStyle/>
                    <a:p>
                      <a:r>
                        <a:rPr lang="en-IE" sz="2400" dirty="0"/>
                        <a:t>Repetition</a:t>
                      </a:r>
                    </a:p>
                  </a:txBody>
                  <a:tcPr/>
                </a:tc>
                <a:tc>
                  <a:txBody>
                    <a:bodyPr/>
                    <a:lstStyle/>
                    <a:p>
                      <a:r>
                        <a:rPr lang="en-IE" sz="2400" b="1" dirty="0"/>
                        <a:t>a * 3 </a:t>
                      </a:r>
                      <a:r>
                        <a:rPr lang="en-IE" sz="2400" b="0" dirty="0"/>
                        <a:t>gives</a:t>
                      </a:r>
                      <a:r>
                        <a:rPr lang="en-IE" sz="2400" dirty="0"/>
                        <a:t> ‘</a:t>
                      </a:r>
                      <a:r>
                        <a:rPr lang="en-IE" sz="2400" dirty="0" err="1"/>
                        <a:t>HappyHappyHappy</a:t>
                      </a:r>
                      <a:r>
                        <a:rPr lang="en-IE" sz="2400" dirty="0"/>
                        <a:t>’</a:t>
                      </a:r>
                    </a:p>
                  </a:txBody>
                  <a:tcPr/>
                </a:tc>
                <a:extLst>
                  <a:ext uri="{0D108BD9-81ED-4DB2-BD59-A6C34878D82A}">
                    <a16:rowId xmlns:a16="http://schemas.microsoft.com/office/drawing/2014/main" val="1884777148"/>
                  </a:ext>
                </a:extLst>
              </a:tr>
              <a:tr h="566161">
                <a:tc>
                  <a:txBody>
                    <a:bodyPr/>
                    <a:lstStyle/>
                    <a:p>
                      <a:r>
                        <a:rPr lang="en-IE" sz="2400" b="1" dirty="0"/>
                        <a:t>[]</a:t>
                      </a:r>
                    </a:p>
                  </a:txBody>
                  <a:tcPr/>
                </a:tc>
                <a:tc>
                  <a:txBody>
                    <a:bodyPr/>
                    <a:lstStyle/>
                    <a:p>
                      <a:r>
                        <a:rPr lang="en-IE" sz="2400" dirty="0"/>
                        <a:t>Slice</a:t>
                      </a:r>
                    </a:p>
                  </a:txBody>
                  <a:tcPr/>
                </a:tc>
                <a:tc>
                  <a:txBody>
                    <a:bodyPr/>
                    <a:lstStyle/>
                    <a:p>
                      <a:r>
                        <a:rPr lang="en-IE" sz="2400" b="1" dirty="0"/>
                        <a:t>b[1] </a:t>
                      </a:r>
                      <a:r>
                        <a:rPr lang="en-IE" sz="2400" dirty="0"/>
                        <a:t>gives ‘</a:t>
                      </a:r>
                      <a:r>
                        <a:rPr lang="en-IE" sz="2400" dirty="0" err="1"/>
                        <a:t>i</a:t>
                      </a:r>
                      <a:r>
                        <a:rPr lang="en-IE" sz="2400" dirty="0"/>
                        <a:t>’</a:t>
                      </a:r>
                    </a:p>
                  </a:txBody>
                  <a:tcPr/>
                </a:tc>
                <a:extLst>
                  <a:ext uri="{0D108BD9-81ED-4DB2-BD59-A6C34878D82A}">
                    <a16:rowId xmlns:a16="http://schemas.microsoft.com/office/drawing/2014/main" val="2622324587"/>
                  </a:ext>
                </a:extLst>
              </a:tr>
              <a:tr h="566161">
                <a:tc>
                  <a:txBody>
                    <a:bodyPr/>
                    <a:lstStyle/>
                    <a:p>
                      <a:r>
                        <a:rPr lang="en-IE" sz="2400" b="1" dirty="0"/>
                        <a:t>[:]</a:t>
                      </a:r>
                    </a:p>
                  </a:txBody>
                  <a:tcPr/>
                </a:tc>
                <a:tc>
                  <a:txBody>
                    <a:bodyPr/>
                    <a:lstStyle/>
                    <a:p>
                      <a:r>
                        <a:rPr lang="en-IE" sz="2400" dirty="0"/>
                        <a:t>Range Slice</a:t>
                      </a:r>
                    </a:p>
                  </a:txBody>
                  <a:tcPr/>
                </a:tc>
                <a:tc>
                  <a:txBody>
                    <a:bodyPr/>
                    <a:lstStyle/>
                    <a:p>
                      <a:r>
                        <a:rPr lang="en-IE" sz="2400" b="1" dirty="0"/>
                        <a:t>a[:2] + b[5:] </a:t>
                      </a:r>
                      <a:r>
                        <a:rPr lang="en-IE" sz="2400" dirty="0"/>
                        <a:t>gives ‘</a:t>
                      </a:r>
                      <a:r>
                        <a:rPr lang="en-IE" sz="2400" dirty="0" err="1"/>
                        <a:t>Haday</a:t>
                      </a:r>
                      <a:r>
                        <a:rPr lang="en-IE" sz="2400" dirty="0"/>
                        <a:t>’</a:t>
                      </a:r>
                    </a:p>
                  </a:txBody>
                  <a:tcPr/>
                </a:tc>
                <a:extLst>
                  <a:ext uri="{0D108BD9-81ED-4DB2-BD59-A6C34878D82A}">
                    <a16:rowId xmlns:a16="http://schemas.microsoft.com/office/drawing/2014/main" val="3335896944"/>
                  </a:ext>
                </a:extLst>
              </a:tr>
              <a:tr h="854517">
                <a:tc>
                  <a:txBody>
                    <a:bodyPr/>
                    <a:lstStyle/>
                    <a:p>
                      <a:r>
                        <a:rPr lang="en-IE" sz="2400" b="1" dirty="0"/>
                        <a:t>=</a:t>
                      </a:r>
                    </a:p>
                  </a:txBody>
                  <a:tcPr/>
                </a:tc>
                <a:tc>
                  <a:txBody>
                    <a:bodyPr/>
                    <a:lstStyle/>
                    <a:p>
                      <a:r>
                        <a:rPr lang="en-IE" sz="2400" dirty="0"/>
                        <a:t>Assignment</a:t>
                      </a:r>
                    </a:p>
                  </a:txBody>
                  <a:tcPr/>
                </a:tc>
                <a:tc>
                  <a:txBody>
                    <a:bodyPr/>
                    <a:lstStyle/>
                    <a:p>
                      <a:r>
                        <a:rPr lang="en-IE" sz="2400" b="1" dirty="0"/>
                        <a:t>c = b  </a:t>
                      </a:r>
                      <a:r>
                        <a:rPr lang="en-IE" sz="2400" dirty="0"/>
                        <a:t>gives c =‘Birthday’ and c is separate from b.</a:t>
                      </a:r>
                    </a:p>
                  </a:txBody>
                  <a:tcPr/>
                </a:tc>
                <a:extLst>
                  <a:ext uri="{0D108BD9-81ED-4DB2-BD59-A6C34878D82A}">
                    <a16:rowId xmlns:a16="http://schemas.microsoft.com/office/drawing/2014/main" val="962713197"/>
                  </a:ext>
                </a:extLst>
              </a:tr>
              <a:tr h="1234302">
                <a:tc>
                  <a:txBody>
                    <a:bodyPr/>
                    <a:lstStyle/>
                    <a:p>
                      <a:r>
                        <a:rPr lang="en-IE" sz="2400" b="1" dirty="0"/>
                        <a:t>+=</a:t>
                      </a:r>
                    </a:p>
                  </a:txBody>
                  <a:tcPr/>
                </a:tc>
                <a:tc>
                  <a:txBody>
                    <a:bodyPr/>
                    <a:lstStyle/>
                    <a:p>
                      <a:r>
                        <a:rPr lang="en-IE" sz="2400" dirty="0"/>
                        <a:t>Assignment &amp; concatenation</a:t>
                      </a:r>
                    </a:p>
                  </a:txBody>
                  <a:tcPr/>
                </a:tc>
                <a:tc>
                  <a:txBody>
                    <a:bodyPr/>
                    <a:lstStyle/>
                    <a:p>
                      <a:r>
                        <a:rPr lang="en-IE" sz="2400" b="1" dirty="0"/>
                        <a:t>c += ‘ Boy’ </a:t>
                      </a:r>
                      <a:r>
                        <a:rPr lang="en-IE" sz="2400" dirty="0"/>
                        <a:t>gives c as ‘Birthday Boy’</a:t>
                      </a:r>
                    </a:p>
                  </a:txBody>
                  <a:tcPr/>
                </a:tc>
                <a:extLst>
                  <a:ext uri="{0D108BD9-81ED-4DB2-BD59-A6C34878D82A}">
                    <a16:rowId xmlns:a16="http://schemas.microsoft.com/office/drawing/2014/main" val="268712249"/>
                  </a:ext>
                </a:extLst>
              </a:tr>
              <a:tr h="977211">
                <a:tc>
                  <a:txBody>
                    <a:bodyPr/>
                    <a:lstStyle/>
                    <a:p>
                      <a:r>
                        <a:rPr lang="en-IE" sz="2400" b="1" dirty="0"/>
                        <a:t>in</a:t>
                      </a:r>
                    </a:p>
                  </a:txBody>
                  <a:tcPr/>
                </a:tc>
                <a:tc>
                  <a:txBody>
                    <a:bodyPr/>
                    <a:lstStyle/>
                    <a:p>
                      <a:r>
                        <a:rPr lang="en-IE" sz="2400" dirty="0"/>
                        <a:t>Membership</a:t>
                      </a:r>
                    </a:p>
                  </a:txBody>
                  <a:tcPr/>
                </a:tc>
                <a:tc>
                  <a:txBody>
                    <a:bodyPr/>
                    <a:lstStyle/>
                    <a:p>
                      <a:r>
                        <a:rPr lang="en-IE" sz="2400" b="1" dirty="0"/>
                        <a:t>‘p’ in a </a:t>
                      </a:r>
                      <a:r>
                        <a:rPr lang="en-IE" sz="2400" dirty="0"/>
                        <a:t>gives True (or 1)</a:t>
                      </a:r>
                    </a:p>
                    <a:p>
                      <a:r>
                        <a:rPr lang="en-IE" sz="2400" b="1" dirty="0"/>
                        <a:t>‘q’ in a </a:t>
                      </a:r>
                      <a:r>
                        <a:rPr lang="en-IE" sz="2400" dirty="0"/>
                        <a:t>gives False (or 0)</a:t>
                      </a:r>
                    </a:p>
                  </a:txBody>
                  <a:tcPr/>
                </a:tc>
                <a:extLst>
                  <a:ext uri="{0D108BD9-81ED-4DB2-BD59-A6C34878D82A}">
                    <a16:rowId xmlns:a16="http://schemas.microsoft.com/office/drawing/2014/main" val="1763051504"/>
                  </a:ext>
                </a:extLst>
              </a:tr>
            </a:tbl>
          </a:graphicData>
        </a:graphic>
      </p:graphicFrame>
      <p:sp>
        <p:nvSpPr>
          <p:cNvPr id="6" name="TextBox 5">
            <a:extLst>
              <a:ext uri="{FF2B5EF4-FFF2-40B4-BE49-F238E27FC236}">
                <a16:creationId xmlns:a16="http://schemas.microsoft.com/office/drawing/2014/main" id="{58E08940-75F2-4838-852A-D2D894D3CA63}"/>
              </a:ext>
            </a:extLst>
          </p:cNvPr>
          <p:cNvSpPr txBox="1"/>
          <p:nvPr/>
        </p:nvSpPr>
        <p:spPr>
          <a:xfrm>
            <a:off x="2267744" y="404664"/>
            <a:ext cx="4608512" cy="523220"/>
          </a:xfrm>
          <a:prstGeom prst="rect">
            <a:avLst/>
          </a:prstGeom>
          <a:noFill/>
        </p:spPr>
        <p:txBody>
          <a:bodyPr wrap="square" rtlCol="0">
            <a:spAutoFit/>
          </a:bodyPr>
          <a:lstStyle/>
          <a:p>
            <a:r>
              <a:rPr lang="en-IE" sz="2800" dirty="0"/>
              <a:t>a = ‘Happy’	b = ‘Birthday’</a:t>
            </a:r>
          </a:p>
        </p:txBody>
      </p:sp>
      <p:sp>
        <p:nvSpPr>
          <p:cNvPr id="2" name="Rectangle: Rounded Corners 1">
            <a:extLst>
              <a:ext uri="{FF2B5EF4-FFF2-40B4-BE49-F238E27FC236}">
                <a16:creationId xmlns:a16="http://schemas.microsoft.com/office/drawing/2014/main" id="{4533CAB1-C319-4237-8E97-ED9A873001B6}"/>
              </a:ext>
            </a:extLst>
          </p:cNvPr>
          <p:cNvSpPr/>
          <p:nvPr/>
        </p:nvSpPr>
        <p:spPr>
          <a:xfrm>
            <a:off x="4635185" y="1084776"/>
            <a:ext cx="2088232"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Rounded Corners 6">
            <a:extLst>
              <a:ext uri="{FF2B5EF4-FFF2-40B4-BE49-F238E27FC236}">
                <a16:creationId xmlns:a16="http://schemas.microsoft.com/office/drawing/2014/main" id="{28C2B18F-EFC5-4D7B-8130-6E3FCCDFE85C}"/>
              </a:ext>
            </a:extLst>
          </p:cNvPr>
          <p:cNvSpPr/>
          <p:nvPr/>
        </p:nvSpPr>
        <p:spPr>
          <a:xfrm>
            <a:off x="4572000" y="1639473"/>
            <a:ext cx="2908312"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Rounded Corners 7">
            <a:extLst>
              <a:ext uri="{FF2B5EF4-FFF2-40B4-BE49-F238E27FC236}">
                <a16:creationId xmlns:a16="http://schemas.microsoft.com/office/drawing/2014/main" id="{569FCDD7-78C2-40A7-82A6-18970C70BAEB}"/>
              </a:ext>
            </a:extLst>
          </p:cNvPr>
          <p:cNvSpPr/>
          <p:nvPr/>
        </p:nvSpPr>
        <p:spPr>
          <a:xfrm>
            <a:off x="4499992" y="2231339"/>
            <a:ext cx="2908312"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Rounded Corners 8">
            <a:extLst>
              <a:ext uri="{FF2B5EF4-FFF2-40B4-BE49-F238E27FC236}">
                <a16:creationId xmlns:a16="http://schemas.microsoft.com/office/drawing/2014/main" id="{092D8638-F22E-4D1B-B19E-0DE355004398}"/>
              </a:ext>
            </a:extLst>
          </p:cNvPr>
          <p:cNvSpPr/>
          <p:nvPr/>
        </p:nvSpPr>
        <p:spPr>
          <a:xfrm>
            <a:off x="5422100" y="2738707"/>
            <a:ext cx="2908312"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Rounded Corners 9">
            <a:extLst>
              <a:ext uri="{FF2B5EF4-FFF2-40B4-BE49-F238E27FC236}">
                <a16:creationId xmlns:a16="http://schemas.microsoft.com/office/drawing/2014/main" id="{CBB8DCC9-F1D0-40CC-B91C-79D5D71E68BB}"/>
              </a:ext>
            </a:extLst>
          </p:cNvPr>
          <p:cNvSpPr/>
          <p:nvPr/>
        </p:nvSpPr>
        <p:spPr>
          <a:xfrm>
            <a:off x="4997152" y="3329046"/>
            <a:ext cx="1224136"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Rounded Corners 10">
            <a:extLst>
              <a:ext uri="{FF2B5EF4-FFF2-40B4-BE49-F238E27FC236}">
                <a16:creationId xmlns:a16="http://schemas.microsoft.com/office/drawing/2014/main" id="{67194D06-5333-46C5-97E8-495ECCFD679F}"/>
              </a:ext>
            </a:extLst>
          </p:cNvPr>
          <p:cNvSpPr/>
          <p:nvPr/>
        </p:nvSpPr>
        <p:spPr>
          <a:xfrm>
            <a:off x="5796136" y="4150174"/>
            <a:ext cx="2908312" cy="360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TextBox 2">
            <a:extLst>
              <a:ext uri="{FF2B5EF4-FFF2-40B4-BE49-F238E27FC236}">
                <a16:creationId xmlns:a16="http://schemas.microsoft.com/office/drawing/2014/main" id="{93A6433B-EC34-4608-8D4F-51717C08CF42}"/>
              </a:ext>
            </a:extLst>
          </p:cNvPr>
          <p:cNvSpPr txBox="1"/>
          <p:nvPr/>
        </p:nvSpPr>
        <p:spPr>
          <a:xfrm>
            <a:off x="7646336" y="5506498"/>
            <a:ext cx="1368152" cy="461665"/>
          </a:xfrm>
          <a:prstGeom prst="rect">
            <a:avLst/>
          </a:prstGeom>
          <a:noFill/>
        </p:spPr>
        <p:txBody>
          <a:bodyPr wrap="square" rtlCol="0">
            <a:spAutoFit/>
          </a:bodyPr>
          <a:lstStyle/>
          <a:p>
            <a:r>
              <a:rPr lang="en-IE" sz="2400" dirty="0"/>
              <a:t>False</a:t>
            </a:r>
          </a:p>
        </p:txBody>
      </p:sp>
      <p:sp>
        <p:nvSpPr>
          <p:cNvPr id="12" name="Rectangle: Rounded Corners 11">
            <a:extLst>
              <a:ext uri="{FF2B5EF4-FFF2-40B4-BE49-F238E27FC236}">
                <a16:creationId xmlns:a16="http://schemas.microsoft.com/office/drawing/2014/main" id="{E93D12CD-CF2A-4F1B-9540-59AF2E5DFC22}"/>
              </a:ext>
            </a:extLst>
          </p:cNvPr>
          <p:cNvSpPr/>
          <p:nvPr/>
        </p:nvSpPr>
        <p:spPr>
          <a:xfrm>
            <a:off x="6221288" y="5590696"/>
            <a:ext cx="2671192"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b="1" dirty="0">
                <a:solidFill>
                  <a:schemeClr val="tx1"/>
                </a:solidFill>
              </a:rPr>
              <a:t>‘t’ in a  </a:t>
            </a:r>
            <a:r>
              <a:rPr lang="en-IE" sz="2400" b="1" dirty="0"/>
              <a:t>gives ?</a:t>
            </a:r>
            <a:endParaRPr lang="en-IE" sz="2400" dirty="0"/>
          </a:p>
        </p:txBody>
      </p:sp>
    </p:spTree>
    <p:extLst>
      <p:ext uri="{BB962C8B-B14F-4D97-AF65-F5344CB8AC3E}">
        <p14:creationId xmlns:p14="http://schemas.microsoft.com/office/powerpoint/2010/main" val="4116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2"/>
                                        </p:tgtEl>
                                        <p:attrNameLst>
                                          <p:attrName>ppt_x</p:attrName>
                                        </p:attrNameLst>
                                      </p:cBhvr>
                                      <p:tavLst>
                                        <p:tav tm="0">
                                          <p:val>
                                            <p:strVal val="ppt_x"/>
                                          </p:val>
                                        </p:tav>
                                        <p:tav tm="100000">
                                          <p:val>
                                            <p:strVal val="ppt_x"/>
                                          </p:val>
                                        </p:tav>
                                      </p:tavLst>
                                    </p:anim>
                                    <p:anim calcmode="lin" valueType="num">
                                      <p:cBhvr additive="base">
                                        <p:cTn id="7" dur="500"/>
                                        <p:tgtEl>
                                          <p:spTgt spid="2"/>
                                        </p:tgtEl>
                                        <p:attrNameLst>
                                          <p:attrName>ppt_y</p:attrName>
                                        </p:attrNameLst>
                                      </p:cBhvr>
                                      <p:tavLst>
                                        <p:tav tm="0">
                                          <p:val>
                                            <p:strVal val="ppt_y"/>
                                          </p:val>
                                        </p:tav>
                                        <p:tav tm="100000">
                                          <p:val>
                                            <p:strVal val="1+ppt_h/2"/>
                                          </p:val>
                                        </p:tav>
                                      </p:tavLst>
                                    </p:anim>
                                    <p:set>
                                      <p:cBhvr>
                                        <p:cTn id="8" dur="1" fill="hold">
                                          <p:stCondLst>
                                            <p:cond delay="499"/>
                                          </p:stCondLst>
                                        </p:cTn>
                                        <p:tgtEl>
                                          <p:spTgt spid="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500"/>
                                        <p:tgtEl>
                                          <p:spTgt spid="7"/>
                                        </p:tgtEl>
                                        <p:attrNameLst>
                                          <p:attrName>ppt_x</p:attrName>
                                        </p:attrNameLst>
                                      </p:cBhvr>
                                      <p:tavLst>
                                        <p:tav tm="0">
                                          <p:val>
                                            <p:strVal val="ppt_x"/>
                                          </p:val>
                                        </p:tav>
                                        <p:tav tm="100000">
                                          <p:val>
                                            <p:strVal val="ppt_x"/>
                                          </p:val>
                                        </p:tav>
                                      </p:tavLst>
                                    </p:anim>
                                    <p:anim calcmode="lin" valueType="num">
                                      <p:cBhvr additive="base">
                                        <p:cTn id="13" dur="500"/>
                                        <p:tgtEl>
                                          <p:spTgt spid="7"/>
                                        </p:tgtEl>
                                        <p:attrNameLst>
                                          <p:attrName>ppt_y</p:attrName>
                                        </p:attrNameLst>
                                      </p:cBhvr>
                                      <p:tavLst>
                                        <p:tav tm="0">
                                          <p:val>
                                            <p:strVal val="ppt_y"/>
                                          </p:val>
                                        </p:tav>
                                        <p:tav tm="100000">
                                          <p:val>
                                            <p:strVal val="1+ppt_h/2"/>
                                          </p:val>
                                        </p:tav>
                                      </p:tavLst>
                                    </p:anim>
                                    <p:set>
                                      <p:cBhvr>
                                        <p:cTn id="14" dur="1" fill="hold">
                                          <p:stCondLst>
                                            <p:cond delay="499"/>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500"/>
                                        <p:tgtEl>
                                          <p:spTgt spid="8"/>
                                        </p:tgtEl>
                                        <p:attrNameLst>
                                          <p:attrName>ppt_x</p:attrName>
                                        </p:attrNameLst>
                                      </p:cBhvr>
                                      <p:tavLst>
                                        <p:tav tm="0">
                                          <p:val>
                                            <p:strVal val="ppt_x"/>
                                          </p:val>
                                        </p:tav>
                                        <p:tav tm="100000">
                                          <p:val>
                                            <p:strVal val="ppt_x"/>
                                          </p:val>
                                        </p:tav>
                                      </p:tavLst>
                                    </p:anim>
                                    <p:anim calcmode="lin" valueType="num">
                                      <p:cBhvr additive="base">
                                        <p:cTn id="19" dur="500"/>
                                        <p:tgtEl>
                                          <p:spTgt spid="8"/>
                                        </p:tgtEl>
                                        <p:attrNameLst>
                                          <p:attrName>ppt_y</p:attrName>
                                        </p:attrNameLst>
                                      </p:cBhvr>
                                      <p:tavLst>
                                        <p:tav tm="0">
                                          <p:val>
                                            <p:strVal val="ppt_y"/>
                                          </p:val>
                                        </p:tav>
                                        <p:tav tm="100000">
                                          <p:val>
                                            <p:strVal val="1+ppt_h/2"/>
                                          </p:val>
                                        </p:tav>
                                      </p:tavLst>
                                    </p:anim>
                                    <p:set>
                                      <p:cBhvr>
                                        <p:cTn id="20" dur="1" fill="hold">
                                          <p:stCondLst>
                                            <p:cond delay="499"/>
                                          </p:stCondLst>
                                        </p:cTn>
                                        <p:tgtEl>
                                          <p:spTgt spid="8"/>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500"/>
                                        <p:tgtEl>
                                          <p:spTgt spid="9"/>
                                        </p:tgtEl>
                                        <p:attrNameLst>
                                          <p:attrName>ppt_x</p:attrName>
                                        </p:attrNameLst>
                                      </p:cBhvr>
                                      <p:tavLst>
                                        <p:tav tm="0">
                                          <p:val>
                                            <p:strVal val="ppt_x"/>
                                          </p:val>
                                        </p:tav>
                                        <p:tav tm="100000">
                                          <p:val>
                                            <p:strVal val="ppt_x"/>
                                          </p:val>
                                        </p:tav>
                                      </p:tavLst>
                                    </p:anim>
                                    <p:anim calcmode="lin" valueType="num">
                                      <p:cBhvr additive="base">
                                        <p:cTn id="25" dur="500"/>
                                        <p:tgtEl>
                                          <p:spTgt spid="9"/>
                                        </p:tgtEl>
                                        <p:attrNameLst>
                                          <p:attrName>ppt_y</p:attrName>
                                        </p:attrNameLst>
                                      </p:cBhvr>
                                      <p:tavLst>
                                        <p:tav tm="0">
                                          <p:val>
                                            <p:strVal val="ppt_y"/>
                                          </p:val>
                                        </p:tav>
                                        <p:tav tm="100000">
                                          <p:val>
                                            <p:strVal val="1+ppt_h/2"/>
                                          </p:val>
                                        </p:tav>
                                      </p:tavLst>
                                    </p:anim>
                                    <p:set>
                                      <p:cBhvr>
                                        <p:cTn id="26" dur="1" fill="hold">
                                          <p:stCondLst>
                                            <p:cond delay="499"/>
                                          </p:stCondLst>
                                        </p:cTn>
                                        <p:tgtEl>
                                          <p:spTgt spid="9"/>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500"/>
                                        <p:tgtEl>
                                          <p:spTgt spid="10"/>
                                        </p:tgtEl>
                                        <p:attrNameLst>
                                          <p:attrName>ppt_x</p:attrName>
                                        </p:attrNameLst>
                                      </p:cBhvr>
                                      <p:tavLst>
                                        <p:tav tm="0">
                                          <p:val>
                                            <p:strVal val="ppt_x"/>
                                          </p:val>
                                        </p:tav>
                                        <p:tav tm="100000">
                                          <p:val>
                                            <p:strVal val="ppt_x"/>
                                          </p:val>
                                        </p:tav>
                                      </p:tavLst>
                                    </p:anim>
                                    <p:anim calcmode="lin" valueType="num">
                                      <p:cBhvr additive="base">
                                        <p:cTn id="31" dur="500"/>
                                        <p:tgtEl>
                                          <p:spTgt spid="10"/>
                                        </p:tgtEl>
                                        <p:attrNameLst>
                                          <p:attrName>ppt_y</p:attrName>
                                        </p:attrNameLst>
                                      </p:cBhvr>
                                      <p:tavLst>
                                        <p:tav tm="0">
                                          <p:val>
                                            <p:strVal val="ppt_y"/>
                                          </p:val>
                                        </p:tav>
                                        <p:tav tm="100000">
                                          <p:val>
                                            <p:strVal val="1+ppt_h/2"/>
                                          </p:val>
                                        </p:tav>
                                      </p:tavLst>
                                    </p:anim>
                                    <p:set>
                                      <p:cBhvr>
                                        <p:cTn id="32" dur="1" fill="hold">
                                          <p:stCondLst>
                                            <p:cond delay="499"/>
                                          </p:stCondLst>
                                        </p:cTn>
                                        <p:tgtEl>
                                          <p:spTgt spid="10"/>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xit" presetSubtype="4" fill="hold" grpId="0" nodeType="clickEffect">
                                  <p:stCondLst>
                                    <p:cond delay="0"/>
                                  </p:stCondLst>
                                  <p:childTnLst>
                                    <p:anim calcmode="lin" valueType="num">
                                      <p:cBhvr additive="base">
                                        <p:cTn id="36" dur="500"/>
                                        <p:tgtEl>
                                          <p:spTgt spid="11"/>
                                        </p:tgtEl>
                                        <p:attrNameLst>
                                          <p:attrName>ppt_x</p:attrName>
                                        </p:attrNameLst>
                                      </p:cBhvr>
                                      <p:tavLst>
                                        <p:tav tm="0">
                                          <p:val>
                                            <p:strVal val="ppt_x"/>
                                          </p:val>
                                        </p:tav>
                                        <p:tav tm="100000">
                                          <p:val>
                                            <p:strVal val="ppt_x"/>
                                          </p:val>
                                        </p:tav>
                                      </p:tavLst>
                                    </p:anim>
                                    <p:anim calcmode="lin" valueType="num">
                                      <p:cBhvr additive="base">
                                        <p:cTn id="37" dur="500"/>
                                        <p:tgtEl>
                                          <p:spTgt spid="11"/>
                                        </p:tgtEl>
                                        <p:attrNameLst>
                                          <p:attrName>ppt_y</p:attrName>
                                        </p:attrNameLst>
                                      </p:cBhvr>
                                      <p:tavLst>
                                        <p:tav tm="0">
                                          <p:val>
                                            <p:strVal val="ppt_y"/>
                                          </p:val>
                                        </p:tav>
                                        <p:tav tm="100000">
                                          <p:val>
                                            <p:strVal val="1+ppt_h/2"/>
                                          </p:val>
                                        </p:tav>
                                      </p:tavLst>
                                    </p:anim>
                                    <p:set>
                                      <p:cBhvr>
                                        <p:cTn id="38" dur="1" fill="hold">
                                          <p:stCondLst>
                                            <p:cond delay="499"/>
                                          </p:stCondLst>
                                        </p:cTn>
                                        <p:tgtEl>
                                          <p:spTgt spid="11"/>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12"/>
                                        </p:tgtEl>
                                      </p:cBhvr>
                                    </p:animEffect>
                                    <p:set>
                                      <p:cBhvr>
                                        <p:cTn id="43"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P spid="10" grpId="0" animBg="1"/>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social media post&#10;&#10;Description generated with very high confidence">
            <a:extLst>
              <a:ext uri="{FF2B5EF4-FFF2-40B4-BE49-F238E27FC236}">
                <a16:creationId xmlns:a16="http://schemas.microsoft.com/office/drawing/2014/main" id="{2D5C175B-F967-4D95-8FA9-27CE2EA1ED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86612"/>
            <a:ext cx="9188625" cy="7044612"/>
          </a:xfrm>
          <a:prstGeom prst="rect">
            <a:avLst/>
          </a:prstGeom>
        </p:spPr>
      </p:pic>
      <p:sp>
        <p:nvSpPr>
          <p:cNvPr id="9" name="Rectangle 8">
            <a:extLst>
              <a:ext uri="{FF2B5EF4-FFF2-40B4-BE49-F238E27FC236}">
                <a16:creationId xmlns:a16="http://schemas.microsoft.com/office/drawing/2014/main" id="{6EFA6540-1494-4647-9755-E65010D7F4BE}"/>
              </a:ext>
            </a:extLst>
          </p:cNvPr>
          <p:cNvSpPr/>
          <p:nvPr/>
        </p:nvSpPr>
        <p:spPr>
          <a:xfrm>
            <a:off x="51183" y="1809177"/>
            <a:ext cx="849694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t>What line of code could be behind me?</a:t>
            </a:r>
          </a:p>
        </p:txBody>
      </p:sp>
      <p:sp>
        <p:nvSpPr>
          <p:cNvPr id="10" name="Rectangle 9">
            <a:extLst>
              <a:ext uri="{FF2B5EF4-FFF2-40B4-BE49-F238E27FC236}">
                <a16:creationId xmlns:a16="http://schemas.microsoft.com/office/drawing/2014/main" id="{8C4FEDA5-8045-4B63-80DA-14A113491F48}"/>
              </a:ext>
            </a:extLst>
          </p:cNvPr>
          <p:cNvSpPr/>
          <p:nvPr/>
        </p:nvSpPr>
        <p:spPr>
          <a:xfrm>
            <a:off x="39152" y="2931061"/>
            <a:ext cx="849694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t>What  line of code is behind me?</a:t>
            </a:r>
          </a:p>
        </p:txBody>
      </p:sp>
      <p:sp>
        <p:nvSpPr>
          <p:cNvPr id="11" name="Rectangle 10">
            <a:extLst>
              <a:ext uri="{FF2B5EF4-FFF2-40B4-BE49-F238E27FC236}">
                <a16:creationId xmlns:a16="http://schemas.microsoft.com/office/drawing/2014/main" id="{478EA8C5-9E2C-4B1D-9A79-D593FC913269}"/>
              </a:ext>
            </a:extLst>
          </p:cNvPr>
          <p:cNvSpPr/>
          <p:nvPr/>
        </p:nvSpPr>
        <p:spPr>
          <a:xfrm>
            <a:off x="35353" y="4832799"/>
            <a:ext cx="849694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800" dirty="0"/>
              <a:t>What line of code could be behind me?</a:t>
            </a:r>
          </a:p>
        </p:txBody>
      </p:sp>
    </p:spTree>
    <p:extLst>
      <p:ext uri="{BB962C8B-B14F-4D97-AF65-F5344CB8AC3E}">
        <p14:creationId xmlns:p14="http://schemas.microsoft.com/office/powerpoint/2010/main" val="3223614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10"/>
                                        </p:tgtEl>
                                      </p:cBhvr>
                                    </p:animEffect>
                                    <p:set>
                                      <p:cBhvr>
                                        <p:cTn id="12" dur="1" fill="hold">
                                          <p:stCondLst>
                                            <p:cond delay="499"/>
                                          </p:stCondLst>
                                        </p:cTn>
                                        <p:tgtEl>
                                          <p:spTgt spid="10"/>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1"/>
                                        </p:tgtEl>
                                      </p:cBhvr>
                                    </p:animEffect>
                                    <p:set>
                                      <p:cBhvr>
                                        <p:cTn id="17"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0231A3-CE79-421D-AFAE-C005415B235E}"/>
              </a:ext>
            </a:extLst>
          </p:cNvPr>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t>CHALLENGE</a:t>
            </a:r>
            <a:endParaRPr lang="en-US" dirty="0"/>
          </a:p>
        </p:txBody>
      </p:sp>
      <p:sp>
        <p:nvSpPr>
          <p:cNvPr id="8" name="Content Placeholder 5">
            <a:extLst>
              <a:ext uri="{FF2B5EF4-FFF2-40B4-BE49-F238E27FC236}">
                <a16:creationId xmlns:a16="http://schemas.microsoft.com/office/drawing/2014/main" id="{FCE54FB1-88CC-424D-8FC6-D57787336A54}"/>
              </a:ext>
            </a:extLst>
          </p:cNvPr>
          <p:cNvSpPr txBox="1">
            <a:spLocks/>
          </p:cNvSpPr>
          <p:nvPr/>
        </p:nvSpPr>
        <p:spPr>
          <a:xfrm>
            <a:off x="611560" y="1491006"/>
            <a:ext cx="8229600" cy="3376386"/>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IE" dirty="0"/>
              <a:t>1. Ask the user to type in a 4 letter word</a:t>
            </a:r>
          </a:p>
          <a:p>
            <a:pPr lvl="1"/>
            <a:r>
              <a:rPr lang="en-IE" dirty="0"/>
              <a:t>For example “mart”</a:t>
            </a:r>
          </a:p>
          <a:p>
            <a:pPr marL="0" indent="0">
              <a:buFont typeface="Arial" pitchFamily="34" charset="0"/>
              <a:buNone/>
            </a:pPr>
            <a:r>
              <a:rPr lang="en-IE" dirty="0"/>
              <a:t>2. If the length of the word is not 4, ask user again.</a:t>
            </a:r>
          </a:p>
          <a:p>
            <a:pPr marL="514350" indent="-514350">
              <a:buFont typeface="+mj-lt"/>
              <a:buAutoNum type="arabicPeriod" startAt="3"/>
            </a:pPr>
            <a:r>
              <a:rPr lang="en-IE" dirty="0"/>
              <a:t>Reverse the string and output as a new string</a:t>
            </a:r>
          </a:p>
          <a:p>
            <a:pPr lvl="1"/>
            <a:r>
              <a:rPr lang="en-IE" dirty="0"/>
              <a:t>From the example above : “tram”</a:t>
            </a:r>
          </a:p>
        </p:txBody>
      </p:sp>
      <p:sp>
        <p:nvSpPr>
          <p:cNvPr id="7" name="TextBox 6">
            <a:extLst>
              <a:ext uri="{FF2B5EF4-FFF2-40B4-BE49-F238E27FC236}">
                <a16:creationId xmlns:a16="http://schemas.microsoft.com/office/drawing/2014/main" id="{B39E955B-BC40-4960-AD72-6683D0A3B95C}"/>
              </a:ext>
            </a:extLst>
          </p:cNvPr>
          <p:cNvSpPr txBox="1"/>
          <p:nvPr/>
        </p:nvSpPr>
        <p:spPr>
          <a:xfrm>
            <a:off x="34483" y="6183252"/>
            <a:ext cx="8928992" cy="400110"/>
          </a:xfrm>
          <a:prstGeom prst="rect">
            <a:avLst/>
          </a:prstGeom>
          <a:noFill/>
        </p:spPr>
        <p:txBody>
          <a:bodyPr wrap="square" rtlCol="0">
            <a:spAutoFit/>
          </a:bodyPr>
          <a:lstStyle/>
          <a:p>
            <a:r>
              <a:rPr lang="en-IE" sz="2000" dirty="0">
                <a:solidFill>
                  <a:srgbClr val="0070C0"/>
                </a:solidFill>
                <a:effectLst>
                  <a:outerShdw blurRad="38100" dist="38100" dir="2700000" algn="tl">
                    <a:srgbClr val="000000">
                      <a:alpha val="43137"/>
                    </a:srgbClr>
                  </a:outerShdw>
                </a:effectLst>
              </a:rPr>
              <a:t>LO 1.7 students should be able to develop algorithms to implement chosen solutions</a:t>
            </a:r>
          </a:p>
        </p:txBody>
      </p:sp>
      <p:pic>
        <p:nvPicPr>
          <p:cNvPr id="3" name="Picture 2" descr="A picture containing clipart&#10;&#10;Description generated with very high confidence">
            <a:extLst>
              <a:ext uri="{FF2B5EF4-FFF2-40B4-BE49-F238E27FC236}">
                <a16:creationId xmlns:a16="http://schemas.microsoft.com/office/drawing/2014/main" id="{9C535C2F-FF99-453C-AAF0-96B01DFDCE3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0392" y="145192"/>
            <a:ext cx="981075" cy="1057275"/>
          </a:xfrm>
          <a:prstGeom prst="rect">
            <a:avLst/>
          </a:prstGeom>
        </p:spPr>
      </p:pic>
    </p:spTree>
    <p:extLst>
      <p:ext uri="{BB962C8B-B14F-4D97-AF65-F5344CB8AC3E}">
        <p14:creationId xmlns:p14="http://schemas.microsoft.com/office/powerpoint/2010/main" val="2158609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0231A3-CE79-421D-AFAE-C005415B235E}"/>
              </a:ext>
            </a:extLst>
          </p:cNvPr>
          <p:cNvSpPr txBox="1">
            <a:spLocks/>
          </p:cNvSpPr>
          <p:nvPr/>
        </p:nvSpPr>
        <p:spPr>
          <a:xfrm>
            <a:off x="457200" y="274638"/>
            <a:ext cx="8229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t>CHALLENGE</a:t>
            </a:r>
            <a:endParaRPr lang="en-US" dirty="0"/>
          </a:p>
        </p:txBody>
      </p:sp>
      <p:pic>
        <p:nvPicPr>
          <p:cNvPr id="6" name="Picture 5">
            <a:extLst>
              <a:ext uri="{FF2B5EF4-FFF2-40B4-BE49-F238E27FC236}">
                <a16:creationId xmlns:a16="http://schemas.microsoft.com/office/drawing/2014/main" id="{B4349527-CAFE-40FF-9895-51D63BD13F3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20430709">
            <a:off x="6096514" y="316894"/>
            <a:ext cx="2046977" cy="857218"/>
          </a:xfrm>
          <a:prstGeom prst="rect">
            <a:avLst/>
          </a:prstGeom>
        </p:spPr>
      </p:pic>
      <p:sp>
        <p:nvSpPr>
          <p:cNvPr id="8" name="Content Placeholder 5">
            <a:extLst>
              <a:ext uri="{FF2B5EF4-FFF2-40B4-BE49-F238E27FC236}">
                <a16:creationId xmlns:a16="http://schemas.microsoft.com/office/drawing/2014/main" id="{FCE54FB1-88CC-424D-8FC6-D57787336A54}"/>
              </a:ext>
            </a:extLst>
          </p:cNvPr>
          <p:cNvSpPr txBox="1">
            <a:spLocks/>
          </p:cNvSpPr>
          <p:nvPr/>
        </p:nvSpPr>
        <p:spPr>
          <a:xfrm>
            <a:off x="323528" y="1340768"/>
            <a:ext cx="8568952" cy="4536504"/>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IE" dirty="0"/>
              <a:t>1. Ask the user to type in a 4 letter word</a:t>
            </a:r>
          </a:p>
          <a:p>
            <a:pPr lvl="1"/>
            <a:r>
              <a:rPr lang="en-IE" dirty="0"/>
              <a:t>For example “mart”</a:t>
            </a:r>
          </a:p>
          <a:p>
            <a:pPr marL="0" indent="0">
              <a:buFont typeface="Arial" pitchFamily="34" charset="0"/>
              <a:buNone/>
            </a:pPr>
            <a:r>
              <a:rPr lang="en-IE" dirty="0"/>
              <a:t>2. If the length of the word is not 4, ask the user again.</a:t>
            </a:r>
          </a:p>
          <a:p>
            <a:pPr marL="514350" indent="-514350">
              <a:buFont typeface="+mj-lt"/>
              <a:buAutoNum type="arabicPeriod" startAt="3"/>
            </a:pPr>
            <a:r>
              <a:rPr lang="en-IE" dirty="0"/>
              <a:t>Reverse the string and output as a new string</a:t>
            </a:r>
          </a:p>
          <a:p>
            <a:pPr lvl="1"/>
            <a:r>
              <a:rPr lang="en-IE" dirty="0"/>
              <a:t>From the example above : “tram”</a:t>
            </a:r>
          </a:p>
          <a:p>
            <a:pPr marL="457200" lvl="1" indent="0">
              <a:buNone/>
            </a:pPr>
            <a:endParaRPr lang="en-IE" dirty="0"/>
          </a:p>
          <a:p>
            <a:pPr marL="457200" lvl="1" indent="0">
              <a:buNone/>
            </a:pPr>
            <a:r>
              <a:rPr lang="en-IE" sz="3600" dirty="0"/>
              <a:t>How would you output result to a txt file?</a:t>
            </a:r>
          </a:p>
          <a:p>
            <a:pPr marL="457200" lvl="1" indent="0">
              <a:buNone/>
            </a:pPr>
            <a:endParaRPr lang="en-IE" dirty="0"/>
          </a:p>
        </p:txBody>
      </p:sp>
      <p:sp>
        <p:nvSpPr>
          <p:cNvPr id="7" name="TextBox 6">
            <a:extLst>
              <a:ext uri="{FF2B5EF4-FFF2-40B4-BE49-F238E27FC236}">
                <a16:creationId xmlns:a16="http://schemas.microsoft.com/office/drawing/2014/main" id="{B39E955B-BC40-4960-AD72-6683D0A3B95C}"/>
              </a:ext>
            </a:extLst>
          </p:cNvPr>
          <p:cNvSpPr txBox="1"/>
          <p:nvPr/>
        </p:nvSpPr>
        <p:spPr>
          <a:xfrm>
            <a:off x="34483" y="6183252"/>
            <a:ext cx="8928992" cy="400110"/>
          </a:xfrm>
          <a:prstGeom prst="rect">
            <a:avLst/>
          </a:prstGeom>
          <a:noFill/>
        </p:spPr>
        <p:txBody>
          <a:bodyPr wrap="square" rtlCol="0">
            <a:spAutoFit/>
          </a:bodyPr>
          <a:lstStyle/>
          <a:p>
            <a:r>
              <a:rPr lang="en-IE" sz="2000" dirty="0">
                <a:solidFill>
                  <a:srgbClr val="0070C0"/>
                </a:solidFill>
                <a:effectLst>
                  <a:outerShdw blurRad="38100" dist="38100" dir="2700000" algn="tl">
                    <a:srgbClr val="000000">
                      <a:alpha val="43137"/>
                    </a:srgbClr>
                  </a:outerShdw>
                </a:effectLst>
              </a:rPr>
              <a:t>LO 1.7 students should be able to develop algorithms to implement chosen solutions</a:t>
            </a:r>
          </a:p>
        </p:txBody>
      </p:sp>
    </p:spTree>
    <p:extLst>
      <p:ext uri="{BB962C8B-B14F-4D97-AF65-F5344CB8AC3E}">
        <p14:creationId xmlns:p14="http://schemas.microsoft.com/office/powerpoint/2010/main" val="17389418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4349527-CAFE-40FF-9895-51D63BD13F3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20430709">
            <a:off x="125843" y="6018418"/>
            <a:ext cx="1463749" cy="612978"/>
          </a:xfrm>
          <a:prstGeom prst="rect">
            <a:avLst/>
          </a:prstGeom>
        </p:spPr>
      </p:pic>
      <p:sp>
        <p:nvSpPr>
          <p:cNvPr id="5" name="Title 1">
            <a:extLst>
              <a:ext uri="{FF2B5EF4-FFF2-40B4-BE49-F238E27FC236}">
                <a16:creationId xmlns:a16="http://schemas.microsoft.com/office/drawing/2014/main" id="{57FAE952-291A-4E2D-A755-3299CB64D664}"/>
              </a:ext>
            </a:extLst>
          </p:cNvPr>
          <p:cNvSpPr txBox="1">
            <a:spLocks/>
          </p:cNvSpPr>
          <p:nvPr/>
        </p:nvSpPr>
        <p:spPr>
          <a:xfrm>
            <a:off x="1187624" y="1016660"/>
            <a:ext cx="6245426" cy="936104"/>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u="sng" dirty="0"/>
              <a:t>Hint for the Challenge</a:t>
            </a:r>
          </a:p>
        </p:txBody>
      </p:sp>
      <p:pic>
        <p:nvPicPr>
          <p:cNvPr id="7" name="Picture 6" descr="A screenshot of a cell phone&#10;&#10;Description generated with high confidence">
            <a:extLst>
              <a:ext uri="{FF2B5EF4-FFF2-40B4-BE49-F238E27FC236}">
                <a16:creationId xmlns:a16="http://schemas.microsoft.com/office/drawing/2014/main" id="{A1952244-9734-49FC-A478-A1DF9CE438B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75656" y="2680386"/>
            <a:ext cx="6736206" cy="1656184"/>
          </a:xfrm>
          <a:prstGeom prst="rect">
            <a:avLst/>
          </a:prstGeom>
        </p:spPr>
      </p:pic>
    </p:spTree>
    <p:extLst>
      <p:ext uri="{BB962C8B-B14F-4D97-AF65-F5344CB8AC3E}">
        <p14:creationId xmlns:p14="http://schemas.microsoft.com/office/powerpoint/2010/main" val="12968153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4349527-CAFE-40FF-9895-51D63BD13F3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rot="20430709">
            <a:off x="5280392" y="667843"/>
            <a:ext cx="1463749" cy="612978"/>
          </a:xfrm>
          <a:prstGeom prst="rect">
            <a:avLst/>
          </a:prstGeom>
        </p:spPr>
      </p:pic>
      <p:sp>
        <p:nvSpPr>
          <p:cNvPr id="2" name="TextBox 1">
            <a:extLst>
              <a:ext uri="{FF2B5EF4-FFF2-40B4-BE49-F238E27FC236}">
                <a16:creationId xmlns:a16="http://schemas.microsoft.com/office/drawing/2014/main" id="{CA9BA0C2-7692-49DC-A2B7-CF3098C6DA7E}"/>
              </a:ext>
            </a:extLst>
          </p:cNvPr>
          <p:cNvSpPr txBox="1"/>
          <p:nvPr/>
        </p:nvSpPr>
        <p:spPr>
          <a:xfrm>
            <a:off x="539552" y="764704"/>
            <a:ext cx="8064896" cy="4585871"/>
          </a:xfrm>
          <a:prstGeom prst="rect">
            <a:avLst/>
          </a:prstGeom>
          <a:noFill/>
          <a:ln w="57150">
            <a:solidFill>
              <a:schemeClr val="tx1"/>
            </a:solidFill>
          </a:ln>
        </p:spPr>
        <p:txBody>
          <a:bodyPr wrap="square" rtlCol="0">
            <a:spAutoFit/>
          </a:bodyPr>
          <a:lstStyle/>
          <a:p>
            <a:r>
              <a:rPr lang="en-IE" sz="4000" b="1" dirty="0">
                <a:solidFill>
                  <a:srgbClr val="FF0000"/>
                </a:solidFill>
              </a:rPr>
              <a:t>Brain Teasers</a:t>
            </a:r>
          </a:p>
          <a:p>
            <a:r>
              <a:rPr lang="en-IE" sz="3600" b="1" dirty="0">
                <a:solidFill>
                  <a:srgbClr val="FF0000"/>
                </a:solidFill>
              </a:rPr>
              <a:t>1. </a:t>
            </a:r>
            <a:r>
              <a:rPr lang="en-IE" sz="3600" dirty="0"/>
              <a:t>If the user typed in a string of length 5, what would your program do?</a:t>
            </a:r>
          </a:p>
          <a:p>
            <a:endParaRPr lang="en-IE" sz="3600" dirty="0"/>
          </a:p>
          <a:p>
            <a:r>
              <a:rPr lang="en-IE" sz="3600" b="1" dirty="0">
                <a:solidFill>
                  <a:srgbClr val="FF0000"/>
                </a:solidFill>
              </a:rPr>
              <a:t>2. </a:t>
            </a:r>
            <a:r>
              <a:rPr lang="en-IE" sz="3600" dirty="0"/>
              <a:t>How would you change your program to handle a string of any length?</a:t>
            </a:r>
          </a:p>
          <a:p>
            <a:r>
              <a:rPr lang="en-IE" sz="3600" dirty="0"/>
              <a:t>( Remember the </a:t>
            </a:r>
            <a:r>
              <a:rPr lang="en-IE" sz="3600" dirty="0" err="1">
                <a:latin typeface="Courier New" panose="02070309020205020404" pitchFamily="49" charset="0"/>
                <a:cs typeface="Courier New" panose="02070309020205020404" pitchFamily="49" charset="0"/>
              </a:rPr>
              <a:t>len</a:t>
            </a:r>
            <a:r>
              <a:rPr lang="en-IE" sz="3600" dirty="0">
                <a:latin typeface="Courier New" panose="02070309020205020404" pitchFamily="49" charset="0"/>
                <a:cs typeface="Courier New" panose="02070309020205020404" pitchFamily="49" charset="0"/>
              </a:rPr>
              <a:t>()</a:t>
            </a:r>
            <a:r>
              <a:rPr lang="en-IE" sz="3600" dirty="0"/>
              <a:t>method. )</a:t>
            </a:r>
          </a:p>
          <a:p>
            <a:endParaRPr lang="en-IE" dirty="0"/>
          </a:p>
          <a:p>
            <a:r>
              <a:rPr lang="en-IE" dirty="0"/>
              <a:t> </a:t>
            </a:r>
          </a:p>
        </p:txBody>
      </p:sp>
      <p:sp>
        <p:nvSpPr>
          <p:cNvPr id="4" name="TextBox 3">
            <a:extLst>
              <a:ext uri="{FF2B5EF4-FFF2-40B4-BE49-F238E27FC236}">
                <a16:creationId xmlns:a16="http://schemas.microsoft.com/office/drawing/2014/main" id="{E317DEDD-4241-4DC0-A1A4-268E86CDF75E}"/>
              </a:ext>
            </a:extLst>
          </p:cNvPr>
          <p:cNvSpPr txBox="1"/>
          <p:nvPr/>
        </p:nvSpPr>
        <p:spPr>
          <a:xfrm>
            <a:off x="179512" y="5949280"/>
            <a:ext cx="8784976" cy="707886"/>
          </a:xfrm>
          <a:prstGeom prst="rect">
            <a:avLst/>
          </a:prstGeom>
          <a:noFill/>
        </p:spPr>
        <p:txBody>
          <a:bodyPr wrap="square" rtlCol="0">
            <a:spAutoFit/>
          </a:bodyPr>
          <a:lstStyle/>
          <a:p>
            <a:r>
              <a:rPr lang="en-IE" sz="2000" dirty="0">
                <a:solidFill>
                  <a:srgbClr val="00B050"/>
                </a:solidFill>
                <a:effectLst>
                  <a:outerShdw blurRad="38100" dist="38100" dir="2700000" algn="tl">
                    <a:srgbClr val="000000">
                      <a:alpha val="43137"/>
                    </a:srgbClr>
                  </a:outerShdw>
                </a:effectLst>
              </a:rPr>
              <a:t>LO 2.21 students should be able to critically reflect on and identify limitations in completed code and suggest possible improvements</a:t>
            </a:r>
            <a:endParaRPr lang="en-I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53475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lstStyle/>
          <a:p>
            <a:r>
              <a:rPr lang="en-IE" dirty="0"/>
              <a:t>Lesson Review</a:t>
            </a:r>
          </a:p>
        </p:txBody>
      </p:sp>
      <p:sp>
        <p:nvSpPr>
          <p:cNvPr id="5" name="Content Placeholder 2">
            <a:extLst>
              <a:ext uri="{FF2B5EF4-FFF2-40B4-BE49-F238E27FC236}">
                <a16:creationId xmlns:a16="http://schemas.microsoft.com/office/drawing/2014/main" id="{2ECD1B0B-395D-42E6-9375-79A2CA735575}"/>
              </a:ext>
            </a:extLst>
          </p:cNvPr>
          <p:cNvSpPr txBox="1">
            <a:spLocks/>
          </p:cNvSpPr>
          <p:nvPr/>
        </p:nvSpPr>
        <p:spPr>
          <a:xfrm>
            <a:off x="611560" y="1340768"/>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IE" dirty="0"/>
              <a:t>As a result of this lesson I am able to:</a:t>
            </a:r>
          </a:p>
          <a:p>
            <a:pPr lvl="1"/>
            <a:r>
              <a:rPr lang="en-IE" dirty="0"/>
              <a:t>Understand the concept of a string</a:t>
            </a:r>
          </a:p>
          <a:p>
            <a:pPr lvl="1"/>
            <a:r>
              <a:rPr lang="en-IE" dirty="0"/>
              <a:t>Retrieve and Replace characters in strings</a:t>
            </a:r>
          </a:p>
          <a:p>
            <a:pPr lvl="1"/>
            <a:r>
              <a:rPr lang="en-IE" dirty="0"/>
              <a:t>Slice a string into sub-strings</a:t>
            </a:r>
          </a:p>
          <a:p>
            <a:pPr lvl="1"/>
            <a:r>
              <a:rPr lang="en-IE" dirty="0"/>
              <a:t>Write strings out to a file</a:t>
            </a:r>
          </a:p>
          <a:p>
            <a:pPr lvl="1"/>
            <a:endParaRPr lang="en-IE" dirty="0"/>
          </a:p>
        </p:txBody>
      </p:sp>
      <p:sp>
        <p:nvSpPr>
          <p:cNvPr id="3" name="TextBox 2">
            <a:extLst>
              <a:ext uri="{FF2B5EF4-FFF2-40B4-BE49-F238E27FC236}">
                <a16:creationId xmlns:a16="http://schemas.microsoft.com/office/drawing/2014/main" id="{98C39D8A-A351-481A-B2CF-CC86B8FF96A0}"/>
              </a:ext>
            </a:extLst>
          </p:cNvPr>
          <p:cNvSpPr txBox="1"/>
          <p:nvPr/>
        </p:nvSpPr>
        <p:spPr>
          <a:xfrm>
            <a:off x="718908" y="4149080"/>
            <a:ext cx="7416824" cy="1908215"/>
          </a:xfrm>
          <a:prstGeom prst="rect">
            <a:avLst/>
          </a:prstGeom>
          <a:noFill/>
        </p:spPr>
        <p:txBody>
          <a:bodyPr wrap="square" rtlCol="0">
            <a:spAutoFit/>
          </a:bodyPr>
          <a:lstStyle/>
          <a:p>
            <a:r>
              <a:rPr lang="en-IE" sz="2000" b="1" dirty="0"/>
              <a:t>The computation challenge for this section asks the students to :</a:t>
            </a:r>
          </a:p>
          <a:p>
            <a:pPr marL="342900" indent="-342900">
              <a:buFont typeface="+mj-lt"/>
              <a:buAutoNum type="arabicPeriod"/>
            </a:pPr>
            <a:r>
              <a:rPr lang="en-IE" sz="2000" b="1" dirty="0"/>
              <a:t>Consider their code to reverse a 4 letter string</a:t>
            </a:r>
          </a:p>
          <a:p>
            <a:pPr marL="342900" indent="-342900">
              <a:buFont typeface="+mj-lt"/>
              <a:buAutoNum type="arabicPeriod"/>
            </a:pPr>
            <a:r>
              <a:rPr lang="en-IE" sz="2000" b="1" dirty="0"/>
              <a:t>Combine their code with code already written for a User Interface (UI)</a:t>
            </a:r>
          </a:p>
          <a:p>
            <a:pPr marL="342900" indent="-342900">
              <a:buFont typeface="+mj-lt"/>
              <a:buAutoNum type="arabicPeriod"/>
            </a:pPr>
            <a:r>
              <a:rPr lang="en-IE" sz="2000" b="1" dirty="0"/>
              <a:t>Modify the new program to ensure correct functionality</a:t>
            </a:r>
          </a:p>
          <a:p>
            <a:endParaRPr lang="en-IE" dirty="0"/>
          </a:p>
        </p:txBody>
      </p:sp>
      <p:sp>
        <p:nvSpPr>
          <p:cNvPr id="6" name="TextBox 5">
            <a:extLst>
              <a:ext uri="{FF2B5EF4-FFF2-40B4-BE49-F238E27FC236}">
                <a16:creationId xmlns:a16="http://schemas.microsoft.com/office/drawing/2014/main" id="{9D90305E-C28F-4FA9-A447-A2B7FFB7903C}"/>
              </a:ext>
            </a:extLst>
          </p:cNvPr>
          <p:cNvSpPr txBox="1"/>
          <p:nvPr/>
        </p:nvSpPr>
        <p:spPr>
          <a:xfrm>
            <a:off x="312520" y="5949280"/>
            <a:ext cx="8229600" cy="707886"/>
          </a:xfrm>
          <a:prstGeom prst="rect">
            <a:avLst/>
          </a:prstGeom>
          <a:noFill/>
        </p:spPr>
        <p:txBody>
          <a:bodyPr wrap="square" rtlCol="0">
            <a:spAutoFit/>
          </a:bodyPr>
          <a:lstStyle/>
          <a:p>
            <a:r>
              <a:rPr lang="en-IE" sz="2000" dirty="0">
                <a:solidFill>
                  <a:srgbClr val="00B050"/>
                </a:solidFill>
                <a:effectLst>
                  <a:outerShdw blurRad="38100" dist="38100" dir="2700000" algn="tl">
                    <a:srgbClr val="000000">
                      <a:alpha val="43137"/>
                    </a:srgbClr>
                  </a:outerShdw>
                </a:effectLst>
              </a:rPr>
              <a:t>LO 2.9 students should be able to assemble existing algorithms or create new ones that use functions (including recursive), procedures, and modules</a:t>
            </a:r>
            <a:endParaRPr lang="en-I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646030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49275"/>
            <a:ext cx="8229600" cy="1143000"/>
          </a:xfrm>
        </p:spPr>
        <p:txBody>
          <a:bodyPr/>
          <a:lstStyle/>
          <a:p>
            <a:r>
              <a:rPr lang="en-IE" dirty="0"/>
              <a:t>Learning Intentions</a:t>
            </a:r>
          </a:p>
        </p:txBody>
      </p:sp>
      <p:sp>
        <p:nvSpPr>
          <p:cNvPr id="4" name="Content Placeholder 2">
            <a:extLst>
              <a:ext uri="{FF2B5EF4-FFF2-40B4-BE49-F238E27FC236}">
                <a16:creationId xmlns:a16="http://schemas.microsoft.com/office/drawing/2014/main" id="{BF4CAFD0-BAEE-4FDA-B99D-3BE23959E0F0}"/>
              </a:ext>
            </a:extLst>
          </p:cNvPr>
          <p:cNvSpPr txBox="1">
            <a:spLocks/>
          </p:cNvSpPr>
          <p:nvPr/>
        </p:nvSpPr>
        <p:spPr>
          <a:xfrm>
            <a:off x="683568" y="1844825"/>
            <a:ext cx="8229600" cy="302433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IE" dirty="0"/>
              <a:t>From this lesson the students will be able to:</a:t>
            </a:r>
          </a:p>
          <a:p>
            <a:pPr lvl="1"/>
            <a:r>
              <a:rPr lang="en-IE" dirty="0"/>
              <a:t>Understand the concept of a string</a:t>
            </a:r>
          </a:p>
          <a:p>
            <a:pPr lvl="1"/>
            <a:r>
              <a:rPr lang="en-IE" dirty="0"/>
              <a:t>Retrieve and Replace characters in strings</a:t>
            </a:r>
          </a:p>
          <a:p>
            <a:pPr lvl="1"/>
            <a:r>
              <a:rPr lang="en-IE" dirty="0"/>
              <a:t>Slice a string into sub-strings</a:t>
            </a:r>
          </a:p>
          <a:p>
            <a:pPr lvl="1"/>
            <a:r>
              <a:rPr lang="en-IE" dirty="0"/>
              <a:t>Write strings to a file</a:t>
            </a:r>
          </a:p>
          <a:p>
            <a:pPr lvl="1"/>
            <a:endParaRPr lang="en-IE" dirty="0"/>
          </a:p>
        </p:txBody>
      </p:sp>
      <p:sp>
        <p:nvSpPr>
          <p:cNvPr id="5" name="TextBox 4">
            <a:extLst>
              <a:ext uri="{FF2B5EF4-FFF2-40B4-BE49-F238E27FC236}">
                <a16:creationId xmlns:a16="http://schemas.microsoft.com/office/drawing/2014/main" id="{DDAEB138-0EDE-4B47-BDD8-830AE5D61FAD}"/>
              </a:ext>
            </a:extLst>
          </p:cNvPr>
          <p:cNvSpPr txBox="1"/>
          <p:nvPr/>
        </p:nvSpPr>
        <p:spPr>
          <a:xfrm>
            <a:off x="179512" y="6021288"/>
            <a:ext cx="8856984" cy="707886"/>
          </a:xfrm>
          <a:prstGeom prst="rect">
            <a:avLst/>
          </a:prstGeom>
          <a:noFill/>
        </p:spPr>
        <p:txBody>
          <a:bodyPr wrap="square" rtlCol="0">
            <a:spAutoFit/>
          </a:bodyPr>
          <a:lstStyle/>
          <a:p>
            <a:r>
              <a:rPr lang="en-IE" sz="2000" dirty="0">
                <a:solidFill>
                  <a:srgbClr val="00B050"/>
                </a:solidFill>
                <a:effectLst>
                  <a:outerShdw blurRad="38100" dist="38100" dir="2700000" algn="tl">
                    <a:srgbClr val="000000">
                      <a:alpha val="43137"/>
                    </a:srgbClr>
                  </a:outerShdw>
                </a:effectLst>
              </a:rPr>
              <a:t>LO 2.16 students should be able to use data types that are common to procedural high-level languages</a:t>
            </a:r>
            <a:endParaRPr lang="en-I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643977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274638"/>
            <a:ext cx="8229600" cy="1143000"/>
          </a:xfrm>
        </p:spPr>
        <p:txBody>
          <a:bodyPr/>
          <a:lstStyle/>
          <a:p>
            <a:r>
              <a:rPr lang="en-IE" dirty="0"/>
              <a:t>STRINGS</a:t>
            </a:r>
          </a:p>
        </p:txBody>
      </p:sp>
      <p:sp>
        <p:nvSpPr>
          <p:cNvPr id="7" name="TextBox 6">
            <a:extLst>
              <a:ext uri="{FF2B5EF4-FFF2-40B4-BE49-F238E27FC236}">
                <a16:creationId xmlns:a16="http://schemas.microsoft.com/office/drawing/2014/main" id="{C7126F4D-BED6-4271-9920-10B97176545A}"/>
              </a:ext>
            </a:extLst>
          </p:cNvPr>
          <p:cNvSpPr txBox="1"/>
          <p:nvPr/>
        </p:nvSpPr>
        <p:spPr>
          <a:xfrm>
            <a:off x="611560" y="1047735"/>
            <a:ext cx="8229600" cy="2308324"/>
          </a:xfrm>
          <a:prstGeom prst="rect">
            <a:avLst/>
          </a:prstGeom>
          <a:noFill/>
        </p:spPr>
        <p:txBody>
          <a:bodyPr wrap="square" rtlCol="0">
            <a:spAutoFit/>
          </a:bodyPr>
          <a:lstStyle/>
          <a:p>
            <a:r>
              <a:rPr lang="en-IE" sz="3600" dirty="0"/>
              <a:t>Our very first line of code we wrote in the IDE was:</a:t>
            </a:r>
          </a:p>
          <a:p>
            <a:endParaRPr lang="en-IE" sz="3600" dirty="0"/>
          </a:p>
          <a:p>
            <a:endParaRPr lang="en-IE" sz="3600" dirty="0"/>
          </a:p>
        </p:txBody>
      </p:sp>
      <p:pic>
        <p:nvPicPr>
          <p:cNvPr id="4" name="Picture 3">
            <a:extLst>
              <a:ext uri="{FF2B5EF4-FFF2-40B4-BE49-F238E27FC236}">
                <a16:creationId xmlns:a16="http://schemas.microsoft.com/office/drawing/2014/main" id="{8E65DE03-4DBF-40EA-BBF2-FA615320F1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2" y="2363692"/>
            <a:ext cx="6587555" cy="1765464"/>
          </a:xfrm>
          <a:prstGeom prst="rect">
            <a:avLst/>
          </a:prstGeom>
        </p:spPr>
      </p:pic>
      <p:sp>
        <p:nvSpPr>
          <p:cNvPr id="9" name="TextBox 8">
            <a:extLst>
              <a:ext uri="{FF2B5EF4-FFF2-40B4-BE49-F238E27FC236}">
                <a16:creationId xmlns:a16="http://schemas.microsoft.com/office/drawing/2014/main" id="{32DCAA42-A408-49D5-AE7E-6DB2FACFF5DB}"/>
              </a:ext>
            </a:extLst>
          </p:cNvPr>
          <p:cNvSpPr txBox="1"/>
          <p:nvPr/>
        </p:nvSpPr>
        <p:spPr>
          <a:xfrm>
            <a:off x="683568" y="4129156"/>
            <a:ext cx="8229600" cy="3416320"/>
          </a:xfrm>
          <a:prstGeom prst="rect">
            <a:avLst/>
          </a:prstGeom>
          <a:noFill/>
        </p:spPr>
        <p:txBody>
          <a:bodyPr wrap="square" rtlCol="0">
            <a:spAutoFit/>
          </a:bodyPr>
          <a:lstStyle/>
          <a:p>
            <a:r>
              <a:rPr lang="en-IE" sz="3600" dirty="0">
                <a:latin typeface="Courier New" panose="02070309020205020404" pitchFamily="49" charset="0"/>
                <a:cs typeface="Courier New" panose="02070309020205020404" pitchFamily="49" charset="0"/>
              </a:rPr>
              <a:t>“hello world” </a:t>
            </a:r>
            <a:r>
              <a:rPr lang="en-IE" sz="3600" dirty="0"/>
              <a:t>is an example of a string.</a:t>
            </a:r>
          </a:p>
          <a:p>
            <a:r>
              <a:rPr lang="en-IE" sz="3600" dirty="0"/>
              <a:t>You can enclose it in single quotes also.</a:t>
            </a:r>
          </a:p>
          <a:p>
            <a:r>
              <a:rPr lang="en-IE" sz="3600" dirty="0">
                <a:latin typeface="Courier New" panose="02070309020205020404" pitchFamily="49" charset="0"/>
                <a:cs typeface="Courier New" panose="02070309020205020404" pitchFamily="49" charset="0"/>
              </a:rPr>
              <a:t>(‘hello world’)</a:t>
            </a:r>
          </a:p>
          <a:p>
            <a:endParaRPr lang="en-IE" sz="3600" dirty="0"/>
          </a:p>
          <a:p>
            <a:endParaRPr lang="en-IE" sz="3600" dirty="0"/>
          </a:p>
        </p:txBody>
      </p:sp>
    </p:spTree>
    <p:extLst>
      <p:ext uri="{BB962C8B-B14F-4D97-AF65-F5344CB8AC3E}">
        <p14:creationId xmlns:p14="http://schemas.microsoft.com/office/powerpoint/2010/main" val="2045904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196850"/>
            <a:ext cx="7859713" cy="863600"/>
          </a:xfrm>
        </p:spPr>
        <p:txBody>
          <a:bodyPr/>
          <a:lstStyle/>
          <a:p>
            <a:r>
              <a:rPr lang="en-IE" dirty="0"/>
              <a:t>STRINGS</a:t>
            </a:r>
          </a:p>
        </p:txBody>
      </p:sp>
      <p:sp>
        <p:nvSpPr>
          <p:cNvPr id="6" name="Rectangle 5">
            <a:extLst>
              <a:ext uri="{FF2B5EF4-FFF2-40B4-BE49-F238E27FC236}">
                <a16:creationId xmlns:a16="http://schemas.microsoft.com/office/drawing/2014/main" id="{06E53A2D-8BD6-4601-894E-C6610EAC14DB}"/>
              </a:ext>
            </a:extLst>
          </p:cNvPr>
          <p:cNvSpPr/>
          <p:nvPr/>
        </p:nvSpPr>
        <p:spPr>
          <a:xfrm>
            <a:off x="457200" y="1052736"/>
            <a:ext cx="8445624" cy="5509200"/>
          </a:xfrm>
          <a:prstGeom prst="rect">
            <a:avLst/>
          </a:prstGeom>
        </p:spPr>
        <p:txBody>
          <a:bodyPr wrap="square">
            <a:spAutoFit/>
          </a:bodyPr>
          <a:lstStyle/>
          <a:p>
            <a:pPr marL="457200" indent="-457200">
              <a:buFont typeface="Arial" panose="020B0604020202020204" pitchFamily="34" charset="0"/>
              <a:buChar char="•"/>
            </a:pPr>
            <a:r>
              <a:rPr lang="en-US" sz="4400" dirty="0"/>
              <a:t>A </a:t>
            </a:r>
            <a:r>
              <a:rPr lang="en-US" sz="4400" b="1" dirty="0"/>
              <a:t>string</a:t>
            </a:r>
            <a:r>
              <a:rPr lang="en-US" sz="4400" dirty="0"/>
              <a:t> is a data type.</a:t>
            </a:r>
          </a:p>
          <a:p>
            <a:pPr marL="457200" indent="-457200">
              <a:buFont typeface="Arial" panose="020B0604020202020204" pitchFamily="34" charset="0"/>
              <a:buChar char="•"/>
            </a:pPr>
            <a:endParaRPr lang="en-US" sz="4400" dirty="0"/>
          </a:p>
          <a:p>
            <a:pPr marL="457200" indent="-457200">
              <a:buFont typeface="Arial" panose="020B0604020202020204" pitchFamily="34" charset="0"/>
              <a:buChar char="•"/>
            </a:pPr>
            <a:r>
              <a:rPr lang="en-US" sz="4400" dirty="0"/>
              <a:t>Each individual member of a string is a character such as “A” or “1” or “!” or “ “.</a:t>
            </a:r>
          </a:p>
          <a:p>
            <a:endParaRPr lang="en-US" sz="4400" dirty="0"/>
          </a:p>
          <a:p>
            <a:pPr algn="ctr"/>
            <a:r>
              <a:rPr lang="en-US" sz="4400" dirty="0"/>
              <a:t>(These characters are in fact strings of length 1)</a:t>
            </a:r>
          </a:p>
        </p:txBody>
      </p:sp>
    </p:spTree>
    <p:extLst>
      <p:ext uri="{BB962C8B-B14F-4D97-AF65-F5344CB8AC3E}">
        <p14:creationId xmlns:p14="http://schemas.microsoft.com/office/powerpoint/2010/main" val="201053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83062-0084-4398-9A1B-1F9353455386}"/>
              </a:ext>
            </a:extLst>
          </p:cNvPr>
          <p:cNvSpPr>
            <a:spLocks noGrp="1"/>
          </p:cNvSpPr>
          <p:nvPr>
            <p:ph type="title" idx="4294967295"/>
          </p:nvPr>
        </p:nvSpPr>
        <p:spPr>
          <a:xfrm>
            <a:off x="0" y="188913"/>
            <a:ext cx="8229600" cy="1143000"/>
          </a:xfrm>
        </p:spPr>
        <p:txBody>
          <a:bodyPr/>
          <a:lstStyle/>
          <a:p>
            <a:r>
              <a:rPr lang="en-IE" dirty="0"/>
              <a:t>STRINGS</a:t>
            </a:r>
          </a:p>
        </p:txBody>
      </p:sp>
      <p:sp>
        <p:nvSpPr>
          <p:cNvPr id="6" name="Rectangle 5">
            <a:extLst>
              <a:ext uri="{FF2B5EF4-FFF2-40B4-BE49-F238E27FC236}">
                <a16:creationId xmlns:a16="http://schemas.microsoft.com/office/drawing/2014/main" id="{06E53A2D-8BD6-4601-894E-C6610EAC14DB}"/>
              </a:ext>
            </a:extLst>
          </p:cNvPr>
          <p:cNvSpPr/>
          <p:nvPr/>
        </p:nvSpPr>
        <p:spPr>
          <a:xfrm>
            <a:off x="457200" y="1124744"/>
            <a:ext cx="8445624" cy="3416320"/>
          </a:xfrm>
          <a:prstGeom prst="rect">
            <a:avLst/>
          </a:prstGeom>
        </p:spPr>
        <p:txBody>
          <a:bodyPr wrap="square">
            <a:spAutoFit/>
          </a:bodyPr>
          <a:lstStyle/>
          <a:p>
            <a:pPr marL="457200" indent="-457200">
              <a:buFont typeface="Arial" panose="020B0604020202020204" pitchFamily="34" charset="0"/>
              <a:buChar char="•"/>
            </a:pPr>
            <a:r>
              <a:rPr lang="en-US" sz="3600" dirty="0"/>
              <a:t>The characters can be accessed by their index or place in the string.</a:t>
            </a:r>
          </a:p>
          <a:p>
            <a:pPr marL="457200" indent="-457200">
              <a:buFont typeface="Arial" panose="020B0604020202020204" pitchFamily="34" charset="0"/>
              <a:buChar char="•"/>
            </a:pPr>
            <a:endParaRPr lang="en-US" sz="3600" dirty="0"/>
          </a:p>
          <a:p>
            <a:pPr marL="457200" indent="-457200">
              <a:buFont typeface="Arial" panose="020B0604020202020204" pitchFamily="34" charset="0"/>
              <a:buChar char="•"/>
            </a:pPr>
            <a:r>
              <a:rPr lang="en-US" sz="3600" dirty="0"/>
              <a:t>The first index is ZERO</a:t>
            </a:r>
          </a:p>
          <a:p>
            <a:pPr marL="457200" indent="-457200">
              <a:buFont typeface="Arial" panose="020B0604020202020204" pitchFamily="34" charset="0"/>
              <a:buChar char="•"/>
            </a:pPr>
            <a:endParaRPr lang="en-US" sz="3600" dirty="0"/>
          </a:p>
          <a:p>
            <a:pPr marL="457200" indent="-457200">
              <a:buFont typeface="Arial" panose="020B0604020202020204" pitchFamily="34" charset="0"/>
              <a:buChar char="•"/>
            </a:pPr>
            <a:r>
              <a:rPr lang="en-US" sz="3600" dirty="0"/>
              <a:t>Let’s try some examples in your IDE </a:t>
            </a:r>
          </a:p>
        </p:txBody>
      </p:sp>
    </p:spTree>
    <p:extLst>
      <p:ext uri="{BB962C8B-B14F-4D97-AF65-F5344CB8AC3E}">
        <p14:creationId xmlns:p14="http://schemas.microsoft.com/office/powerpoint/2010/main" val="241862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fade">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social media post&#10;&#10;Description generated with very high confidence">
            <a:extLst>
              <a:ext uri="{FF2B5EF4-FFF2-40B4-BE49-F238E27FC236}">
                <a16:creationId xmlns:a16="http://schemas.microsoft.com/office/drawing/2014/main" id="{6806BB3D-885D-408B-971C-13393A565F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5536" y="229568"/>
            <a:ext cx="7121875" cy="5762929"/>
          </a:xfrm>
          <a:prstGeom prst="rect">
            <a:avLst/>
          </a:prstGeom>
        </p:spPr>
      </p:pic>
      <p:sp>
        <p:nvSpPr>
          <p:cNvPr id="6" name="TextBox 5">
            <a:extLst>
              <a:ext uri="{FF2B5EF4-FFF2-40B4-BE49-F238E27FC236}">
                <a16:creationId xmlns:a16="http://schemas.microsoft.com/office/drawing/2014/main" id="{488709CC-9060-49A9-BE0E-A511D76260AA}"/>
              </a:ext>
            </a:extLst>
          </p:cNvPr>
          <p:cNvSpPr txBox="1"/>
          <p:nvPr/>
        </p:nvSpPr>
        <p:spPr>
          <a:xfrm>
            <a:off x="4932040" y="548680"/>
            <a:ext cx="3087418" cy="1815882"/>
          </a:xfrm>
          <a:prstGeom prst="rect">
            <a:avLst/>
          </a:prstGeom>
          <a:solidFill>
            <a:srgbClr val="FAFAC8"/>
          </a:solidFill>
        </p:spPr>
        <p:txBody>
          <a:bodyPr wrap="square" rtlCol="0">
            <a:spAutoFit/>
          </a:bodyPr>
          <a:lstStyle/>
          <a:p>
            <a:pPr algn="ctr"/>
            <a:r>
              <a:rPr lang="en-IE" sz="2800" b="1" dirty="0">
                <a:solidFill>
                  <a:srgbClr val="FF0000"/>
                </a:solidFill>
              </a:rPr>
              <a:t>Go to your shell (IDE) and figure out some of these String Methods</a:t>
            </a:r>
          </a:p>
        </p:txBody>
      </p:sp>
      <p:sp>
        <p:nvSpPr>
          <p:cNvPr id="4" name="TextBox 3">
            <a:extLst>
              <a:ext uri="{FF2B5EF4-FFF2-40B4-BE49-F238E27FC236}">
                <a16:creationId xmlns:a16="http://schemas.microsoft.com/office/drawing/2014/main" id="{F6C65664-001F-454C-B407-8062E2EB4D1D}"/>
              </a:ext>
            </a:extLst>
          </p:cNvPr>
          <p:cNvSpPr txBox="1"/>
          <p:nvPr/>
        </p:nvSpPr>
        <p:spPr>
          <a:xfrm>
            <a:off x="182351" y="6027385"/>
            <a:ext cx="8779297" cy="707886"/>
          </a:xfrm>
          <a:prstGeom prst="rect">
            <a:avLst/>
          </a:prstGeom>
          <a:noFill/>
        </p:spPr>
        <p:txBody>
          <a:bodyPr wrap="square" rtlCol="0">
            <a:spAutoFit/>
          </a:bodyPr>
          <a:lstStyle/>
          <a:p>
            <a:r>
              <a:rPr lang="en-IE" sz="2000" dirty="0">
                <a:solidFill>
                  <a:srgbClr val="00B050"/>
                </a:solidFill>
                <a:effectLst>
                  <a:outerShdw blurRad="38100" dist="38100" dir="2700000" algn="tl">
                    <a:srgbClr val="000000">
                      <a:alpha val="43137"/>
                    </a:srgbClr>
                  </a:outerShdw>
                </a:effectLst>
              </a:rPr>
              <a:t>LO 2.20 students should be able to identify and fix/debug warnings and errors in computer code and modify as required	</a:t>
            </a:r>
            <a:endParaRPr lang="en-IE" sz="2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600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social media post&#10;&#10;Description generated with very high confidence">
            <a:extLst>
              <a:ext uri="{FF2B5EF4-FFF2-40B4-BE49-F238E27FC236}">
                <a16:creationId xmlns:a16="http://schemas.microsoft.com/office/drawing/2014/main" id="{6806BB3D-885D-408B-971C-13393A565F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7584" y="260648"/>
            <a:ext cx="7121875" cy="5978953"/>
          </a:xfrm>
          <a:prstGeom prst="rect">
            <a:avLst/>
          </a:prstGeom>
        </p:spPr>
      </p:pic>
      <p:sp>
        <p:nvSpPr>
          <p:cNvPr id="2" name="Rectangle: Rounded Corners 1">
            <a:extLst>
              <a:ext uri="{FF2B5EF4-FFF2-40B4-BE49-F238E27FC236}">
                <a16:creationId xmlns:a16="http://schemas.microsoft.com/office/drawing/2014/main" id="{98620FC1-C050-4879-89C6-DE2804A45704}"/>
              </a:ext>
            </a:extLst>
          </p:cNvPr>
          <p:cNvSpPr/>
          <p:nvPr/>
        </p:nvSpPr>
        <p:spPr>
          <a:xfrm>
            <a:off x="467544" y="188640"/>
            <a:ext cx="7344816" cy="453650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TextBox 5">
            <a:extLst>
              <a:ext uri="{FF2B5EF4-FFF2-40B4-BE49-F238E27FC236}">
                <a16:creationId xmlns:a16="http://schemas.microsoft.com/office/drawing/2014/main" id="{488709CC-9060-49A9-BE0E-A511D76260AA}"/>
              </a:ext>
            </a:extLst>
          </p:cNvPr>
          <p:cNvSpPr txBox="1"/>
          <p:nvPr/>
        </p:nvSpPr>
        <p:spPr>
          <a:xfrm>
            <a:off x="1259632" y="980728"/>
            <a:ext cx="5432141" cy="3108543"/>
          </a:xfrm>
          <a:prstGeom prst="rect">
            <a:avLst/>
          </a:prstGeom>
          <a:solidFill>
            <a:srgbClr val="FAFAC8"/>
          </a:solidFill>
        </p:spPr>
        <p:txBody>
          <a:bodyPr wrap="square" rtlCol="0">
            <a:spAutoFit/>
          </a:bodyPr>
          <a:lstStyle/>
          <a:p>
            <a:pPr algn="ctr"/>
            <a:r>
              <a:rPr lang="en-IE" sz="2800" b="1" dirty="0">
                <a:solidFill>
                  <a:schemeClr val="tx2"/>
                </a:solidFill>
              </a:rPr>
              <a:t>Notice that the last command below reports an error.</a:t>
            </a:r>
          </a:p>
          <a:p>
            <a:pPr algn="ctr"/>
            <a:r>
              <a:rPr lang="en-IE" sz="2800" b="1" dirty="0">
                <a:solidFill>
                  <a:schemeClr val="tx2"/>
                </a:solidFill>
              </a:rPr>
              <a:t>The string cannot be assigned a value in this way.</a:t>
            </a:r>
          </a:p>
          <a:p>
            <a:pPr algn="ctr"/>
            <a:r>
              <a:rPr lang="en-IE" sz="2800" b="1" dirty="0">
                <a:solidFill>
                  <a:schemeClr val="tx2"/>
                </a:solidFill>
              </a:rPr>
              <a:t>Strings are said to be IMMUTABLE.</a:t>
            </a:r>
          </a:p>
          <a:p>
            <a:pPr algn="ctr"/>
            <a:r>
              <a:rPr lang="en-IE" sz="2800" b="1" dirty="0">
                <a:solidFill>
                  <a:schemeClr val="tx2"/>
                </a:solidFill>
              </a:rPr>
              <a:t>(See the Python Docs in your Python Shell. Go to the Tutorial)</a:t>
            </a:r>
          </a:p>
        </p:txBody>
      </p:sp>
    </p:spTree>
    <p:extLst>
      <p:ext uri="{BB962C8B-B14F-4D97-AF65-F5344CB8AC3E}">
        <p14:creationId xmlns:p14="http://schemas.microsoft.com/office/powerpoint/2010/main" val="389365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7C563-1E73-4AAA-B7D2-3EB9FE3B2040}"/>
              </a:ext>
            </a:extLst>
          </p:cNvPr>
          <p:cNvSpPr>
            <a:spLocks noGrp="1"/>
          </p:cNvSpPr>
          <p:nvPr>
            <p:ph type="title" idx="4294967295"/>
          </p:nvPr>
        </p:nvSpPr>
        <p:spPr>
          <a:xfrm>
            <a:off x="0" y="274638"/>
            <a:ext cx="8229600" cy="1143000"/>
          </a:xfrm>
        </p:spPr>
        <p:txBody>
          <a:bodyPr/>
          <a:lstStyle/>
          <a:p>
            <a:r>
              <a:rPr lang="en-IE" dirty="0"/>
              <a:t>Escape Characters( \ )</a:t>
            </a:r>
          </a:p>
        </p:txBody>
      </p:sp>
      <p:sp>
        <p:nvSpPr>
          <p:cNvPr id="5" name="Content Placeholder 4">
            <a:extLst>
              <a:ext uri="{FF2B5EF4-FFF2-40B4-BE49-F238E27FC236}">
                <a16:creationId xmlns:a16="http://schemas.microsoft.com/office/drawing/2014/main" id="{BA20DD33-7920-49F7-85E2-91F1FFA328E9}"/>
              </a:ext>
            </a:extLst>
          </p:cNvPr>
          <p:cNvSpPr txBox="1">
            <a:spLocks/>
          </p:cNvSpPr>
          <p:nvPr/>
        </p:nvSpPr>
        <p:spPr>
          <a:xfrm>
            <a:off x="476470" y="1340768"/>
            <a:ext cx="8229600" cy="4968552"/>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IE" sz="4000" b="1" dirty="0">
                <a:solidFill>
                  <a:srgbClr val="FF0000"/>
                </a:solidFill>
              </a:rPr>
              <a:t>Remember</a:t>
            </a:r>
            <a:r>
              <a:rPr lang="en-IE" sz="4000" dirty="0"/>
              <a:t> : If we want to print a string and then on the next line print another string we use the backslash followed by the letter n.</a:t>
            </a:r>
          </a:p>
          <a:p>
            <a:pPr marL="0" indent="0">
              <a:buNone/>
            </a:pPr>
            <a:r>
              <a:rPr lang="en-IE" sz="2800" dirty="0">
                <a:latin typeface="Courier New" panose="02070309020205020404" pitchFamily="49" charset="0"/>
                <a:cs typeface="Courier New" panose="02070309020205020404" pitchFamily="49" charset="0"/>
              </a:rPr>
              <a:t>print(“First Line.\</a:t>
            </a:r>
            <a:r>
              <a:rPr lang="en-IE" sz="2800" dirty="0" err="1">
                <a:latin typeface="Courier New" panose="02070309020205020404" pitchFamily="49" charset="0"/>
                <a:cs typeface="Courier New" panose="02070309020205020404" pitchFamily="49" charset="0"/>
              </a:rPr>
              <a:t>nSecond</a:t>
            </a:r>
            <a:r>
              <a:rPr lang="en-IE" sz="2800" dirty="0">
                <a:latin typeface="Courier New" panose="02070309020205020404" pitchFamily="49" charset="0"/>
                <a:cs typeface="Courier New" panose="02070309020205020404" pitchFamily="49" charset="0"/>
              </a:rPr>
              <a:t> Line.”)</a:t>
            </a:r>
          </a:p>
          <a:p>
            <a:pPr marL="0" indent="0">
              <a:buNone/>
            </a:pPr>
            <a:endParaRPr lang="en-IE" sz="2800" dirty="0">
              <a:latin typeface="Courier New" panose="02070309020205020404" pitchFamily="49" charset="0"/>
              <a:cs typeface="Courier New" panose="02070309020205020404" pitchFamily="49" charset="0"/>
            </a:endParaRPr>
          </a:p>
          <a:p>
            <a:pPr marL="0" indent="0">
              <a:buNone/>
            </a:pPr>
            <a:r>
              <a:rPr lang="en-IE" sz="2800" dirty="0"/>
              <a:t>(backslash (\) is known as an escape character in Python)</a:t>
            </a:r>
            <a:endParaRPr lang="en-IE" sz="2800" dirty="0">
              <a:latin typeface="Courier New" panose="02070309020205020404" pitchFamily="49" charset="0"/>
              <a:cs typeface="Courier New" panose="02070309020205020404" pitchFamily="49" charset="0"/>
            </a:endParaRPr>
          </a:p>
          <a:p>
            <a:endParaRPr lang="en-IE" dirty="0"/>
          </a:p>
        </p:txBody>
      </p:sp>
    </p:spTree>
    <p:extLst>
      <p:ext uri="{BB962C8B-B14F-4D97-AF65-F5344CB8AC3E}">
        <p14:creationId xmlns:p14="http://schemas.microsoft.com/office/powerpoint/2010/main" val="2211793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7C563-1E73-4AAA-B7D2-3EB9FE3B2040}"/>
              </a:ext>
            </a:extLst>
          </p:cNvPr>
          <p:cNvSpPr>
            <a:spLocks noGrp="1"/>
          </p:cNvSpPr>
          <p:nvPr>
            <p:ph type="title" idx="4294967295"/>
          </p:nvPr>
        </p:nvSpPr>
        <p:spPr>
          <a:xfrm>
            <a:off x="0" y="274638"/>
            <a:ext cx="8229600" cy="1143000"/>
          </a:xfrm>
        </p:spPr>
        <p:txBody>
          <a:bodyPr/>
          <a:lstStyle/>
          <a:p>
            <a:r>
              <a:rPr lang="en-IE" dirty="0"/>
              <a:t>Escape Characters( \ )</a:t>
            </a:r>
          </a:p>
        </p:txBody>
      </p:sp>
      <p:sp>
        <p:nvSpPr>
          <p:cNvPr id="5" name="Content Placeholder 4">
            <a:extLst>
              <a:ext uri="{FF2B5EF4-FFF2-40B4-BE49-F238E27FC236}">
                <a16:creationId xmlns:a16="http://schemas.microsoft.com/office/drawing/2014/main" id="{BA20DD33-7920-49F7-85E2-91F1FFA328E9}"/>
              </a:ext>
            </a:extLst>
          </p:cNvPr>
          <p:cNvSpPr txBox="1">
            <a:spLocks/>
          </p:cNvSpPr>
          <p:nvPr/>
        </p:nvSpPr>
        <p:spPr>
          <a:xfrm>
            <a:off x="476470" y="1340768"/>
            <a:ext cx="8229600" cy="4536504"/>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IE" dirty="0"/>
              <a:t>“\t”	Inserts a tab for example</a:t>
            </a:r>
          </a:p>
          <a:p>
            <a:endParaRPr lang="en-IE" dirty="0"/>
          </a:p>
          <a:p>
            <a:r>
              <a:rPr lang="en-IE" dirty="0"/>
              <a:t>“\””	The backslash here escapes the quotes and so this would print out a set of quotes.</a:t>
            </a:r>
          </a:p>
          <a:p>
            <a:r>
              <a:rPr lang="en-IE" sz="2000" dirty="0"/>
              <a:t>(See the Strings section in Python Docs Tutorials.)</a:t>
            </a:r>
          </a:p>
          <a:p>
            <a:endParaRPr lang="en-IE" dirty="0"/>
          </a:p>
        </p:txBody>
      </p:sp>
    </p:spTree>
    <p:extLst>
      <p:ext uri="{BB962C8B-B14F-4D97-AF65-F5344CB8AC3E}">
        <p14:creationId xmlns:p14="http://schemas.microsoft.com/office/powerpoint/2010/main" val="263399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blinds(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blinds(horizontal)">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7601</TotalTime>
  <Words>1547</Words>
  <Application>Microsoft Office PowerPoint</Application>
  <PresentationFormat>On-screen Show (4:3)</PresentationFormat>
  <Paragraphs>159</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Courier New</vt:lpstr>
      <vt:lpstr>1_Office Theme</vt:lpstr>
      <vt:lpstr>Learning to Program in Python</vt:lpstr>
      <vt:lpstr>Learning Intentions</vt:lpstr>
      <vt:lpstr>STRINGS</vt:lpstr>
      <vt:lpstr>STRINGS</vt:lpstr>
      <vt:lpstr>STRINGS</vt:lpstr>
      <vt:lpstr>PowerPoint Presentation</vt:lpstr>
      <vt:lpstr>PowerPoint Presentation</vt:lpstr>
      <vt:lpstr>Escape Characters( \ )</vt:lpstr>
      <vt:lpstr>Escape Characters( \ )</vt:lpstr>
      <vt:lpstr>Length of a String (Len)</vt:lpstr>
      <vt:lpstr>PowerPoint Presentation</vt:lpstr>
      <vt:lpstr>PowerPoint Presentation</vt:lpstr>
      <vt:lpstr>PowerPoint Presentation</vt:lpstr>
      <vt:lpstr>PowerPoint Presentation</vt:lpstr>
      <vt:lpstr>PowerPoint Presentation</vt:lpstr>
      <vt:lpstr>PowerPoint Presentation</vt:lpstr>
      <vt:lpstr>Lesson Review</vt:lpstr>
    </vt:vector>
  </TitlesOfParts>
  <Company>NCCA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CCS; PB</dc:creator>
  <cp:lastModifiedBy>Paul Behan</cp:lastModifiedBy>
  <cp:revision>95</cp:revision>
  <dcterms:created xsi:type="dcterms:W3CDTF">2013-05-23T11:58:22Z</dcterms:created>
  <dcterms:modified xsi:type="dcterms:W3CDTF">2018-03-30T10:35:23Z</dcterms:modified>
</cp:coreProperties>
</file>