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9" r:id="rId4"/>
    <p:sldId id="320" r:id="rId5"/>
    <p:sldId id="306" r:id="rId6"/>
    <p:sldId id="313" r:id="rId7"/>
    <p:sldId id="314" r:id="rId8"/>
    <p:sldId id="307" r:id="rId9"/>
    <p:sldId id="322" r:id="rId10"/>
    <p:sldId id="315" r:id="rId11"/>
    <p:sldId id="316" r:id="rId12"/>
    <p:sldId id="317" r:id="rId13"/>
    <p:sldId id="318" r:id="rId14"/>
    <p:sldId id="298" r:id="rId15"/>
    <p:sldId id="319" r:id="rId16"/>
    <p:sldId id="311" r:id="rId17"/>
    <p:sldId id="324" r:id="rId18"/>
    <p:sldId id="325" r:id="rId19"/>
    <p:sldId id="31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C8"/>
    <a:srgbClr val="C90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2793" autoAdjust="0"/>
  </p:normalViewPr>
  <p:slideViewPr>
    <p:cSldViewPr>
      <p:cViewPr varScale="1">
        <p:scale>
          <a:sx n="72" d="100"/>
          <a:sy n="72" d="100"/>
        </p:scale>
        <p:origin x="16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2BC265D6-4A22-4D2C-A79E-694E65496E91}"/>
    <pc:docChg chg="modSld">
      <pc:chgData name="Paul Behan" userId="3dd5e58b-e9bc-46ea-ab82-ff124408224e" providerId="ADAL" clId="{2BC265D6-4A22-4D2C-A79E-694E65496E91}" dt="2018-03-02T10:11:13.907" v="9" actId="20577"/>
      <pc:docMkLst>
        <pc:docMk/>
      </pc:docMkLst>
      <pc:sldChg chg="modSp">
        <pc:chgData name="Paul Behan" userId="3dd5e58b-e9bc-46ea-ab82-ff124408224e" providerId="ADAL" clId="{2BC265D6-4A22-4D2C-A79E-694E65496E91}" dt="2018-02-28T17:15:06.076" v="3" actId="1076"/>
        <pc:sldMkLst>
          <pc:docMk/>
          <pc:sldMk cId="0" sldId="256"/>
        </pc:sldMkLst>
        <pc:spChg chg="mod">
          <ac:chgData name="Paul Behan" userId="3dd5e58b-e9bc-46ea-ab82-ff124408224e" providerId="ADAL" clId="{2BC265D6-4A22-4D2C-A79E-694E65496E91}" dt="2018-02-28T17:15:06.076" v="3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2BC265D6-4A22-4D2C-A79E-694E65496E91}" dt="2018-02-28T17:14:58.939" v="0" actId="1076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Paul Behan" userId="3dd5e58b-e9bc-46ea-ab82-ff124408224e" providerId="ADAL" clId="{2BC265D6-4A22-4D2C-A79E-694E65496E91}" dt="2018-03-02T10:11:13.907" v="9" actId="20577"/>
        <pc:sldMkLst>
          <pc:docMk/>
          <pc:sldMk cId="2611965080" sldId="298"/>
        </pc:sldMkLst>
        <pc:spChg chg="mod">
          <ac:chgData name="Paul Behan" userId="3dd5e58b-e9bc-46ea-ab82-ff124408224e" providerId="ADAL" clId="{2BC265D6-4A22-4D2C-A79E-694E65496E91}" dt="2018-03-02T10:11:13.907" v="9" actId="20577"/>
          <ac:spMkLst>
            <pc:docMk/>
            <pc:sldMk cId="2611965080" sldId="298"/>
            <ac:spMk id="4" creationId="{F1C1C6B0-A2C1-4B9C-BEB0-1C068F9CA59F}"/>
          </ac:spMkLst>
        </pc:spChg>
      </pc:sldChg>
    </pc:docChg>
  </pc:docChgLst>
  <pc:docChgLst>
    <pc:chgData name="Paul Behan" userId="3dd5e58b-e9bc-46ea-ab82-ff124408224e" providerId="ADAL" clId="{E594D1ED-16F8-41B1-93AA-049EC5BB4B1E}"/>
    <pc:docChg chg="modSld">
      <pc:chgData name="Paul Behan" userId="3dd5e58b-e9bc-46ea-ab82-ff124408224e" providerId="ADAL" clId="{E594D1ED-16F8-41B1-93AA-049EC5BB4B1E}" dt="2018-03-06T13:40:00.607" v="19" actId="1076"/>
      <pc:docMkLst>
        <pc:docMk/>
      </pc:docMkLst>
      <pc:sldChg chg="modSp">
        <pc:chgData name="Paul Behan" userId="3dd5e58b-e9bc-46ea-ab82-ff124408224e" providerId="ADAL" clId="{E594D1ED-16F8-41B1-93AA-049EC5BB4B1E}" dt="2018-03-06T13:40:00.607" v="19" actId="1076"/>
        <pc:sldMkLst>
          <pc:docMk/>
          <pc:sldMk cId="0" sldId="256"/>
        </pc:sldMkLst>
        <pc:spChg chg="mod">
          <ac:chgData name="Paul Behan" userId="3dd5e58b-e9bc-46ea-ab82-ff124408224e" providerId="ADAL" clId="{E594D1ED-16F8-41B1-93AA-049EC5BB4B1E}" dt="2018-03-06T13:40:00.607" v="19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E594D1ED-16F8-41B1-93AA-049EC5BB4B1E}" dt="2018-03-06T13:39:58.121" v="18" actId="14100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Paul Behan" userId="3dd5e58b-e9bc-46ea-ab82-ff124408224e" providerId="ADAL" clId="{7C24CA44-5409-4D74-9008-613A8467096F}"/>
  </pc:docChgLst>
  <pc:docChgLst>
    <pc:chgData name="Paul Behan" userId="3dd5e58b-e9bc-46ea-ab82-ff124408224e" providerId="ADAL" clId="{334F6D8A-E80D-4E67-B1F8-810EDCCD3544}"/>
  </pc:docChgLst>
  <pc:docChgLst>
    <pc:chgData name="Paul Behan" userId="3dd5e58b-e9bc-46ea-ab82-ff124408224e" providerId="ADAL" clId="{0E0C8C9D-9E0C-40AE-9EDA-50CFFE51DDFD}"/>
    <pc:docChg chg="undo redo custSel modSld">
      <pc:chgData name="Paul Behan" userId="3dd5e58b-e9bc-46ea-ab82-ff124408224e" providerId="ADAL" clId="{0E0C8C9D-9E0C-40AE-9EDA-50CFFE51DDFD}" dt="2018-04-05T09:01:34.556" v="361" actId="2696"/>
      <pc:docMkLst>
        <pc:docMk/>
      </pc:docMkLst>
      <pc:sldChg chg="modSp setBg">
        <pc:chgData name="Paul Behan" userId="3dd5e58b-e9bc-46ea-ab82-ff124408224e" providerId="ADAL" clId="{0E0C8C9D-9E0C-40AE-9EDA-50CFFE51DDFD}" dt="2018-04-04T13:50:56.972" v="357" actId="2711"/>
        <pc:sldMkLst>
          <pc:docMk/>
          <pc:sldMk cId="0" sldId="256"/>
        </pc:sldMkLst>
        <pc:spChg chg="mod">
          <ac:chgData name="Paul Behan" userId="3dd5e58b-e9bc-46ea-ab82-ff124408224e" providerId="ADAL" clId="{0E0C8C9D-9E0C-40AE-9EDA-50CFFE51DDFD}" dt="2018-04-04T13:50:56.972" v="357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0E0C8C9D-9E0C-40AE-9EDA-50CFFE51DDFD}" dt="2018-04-04T12:09:03.008" v="294" actId="1076"/>
          <ac:spMkLst>
            <pc:docMk/>
            <pc:sldMk cId="0" sldId="256"/>
            <ac:spMk id="3" creationId="{00000000-0000-0000-0000-000000000000}"/>
          </ac:spMkLst>
        </pc:spChg>
      </pc:sldChg>
      <pc:sldChg chg="modSp modNotesTx">
        <pc:chgData name="Paul Behan" userId="3dd5e58b-e9bc-46ea-ab82-ff124408224e" providerId="ADAL" clId="{0E0C8C9D-9E0C-40AE-9EDA-50CFFE51DDFD}" dt="2018-03-19T18:40:24.116" v="226" actId="1076"/>
        <pc:sldMkLst>
          <pc:docMk/>
          <pc:sldMk cId="3643977079" sldId="259"/>
        </pc:sldMkLst>
        <pc:spChg chg="mod">
          <ac:chgData name="Paul Behan" userId="3dd5e58b-e9bc-46ea-ab82-ff124408224e" providerId="ADAL" clId="{0E0C8C9D-9E0C-40AE-9EDA-50CFFE51DDFD}" dt="2018-03-19T18:40:20.080" v="225" actId="1076"/>
          <ac:spMkLst>
            <pc:docMk/>
            <pc:sldMk cId="3643977079" sldId="259"/>
            <ac:spMk id="4" creationId="{BF4CAFD0-BAEE-4FDA-B99D-3BE23959E0F0}"/>
          </ac:spMkLst>
        </pc:spChg>
        <pc:picChg chg="mod">
          <ac:chgData name="Paul Behan" userId="3dd5e58b-e9bc-46ea-ab82-ff124408224e" providerId="ADAL" clId="{0E0C8C9D-9E0C-40AE-9EDA-50CFFE51DDFD}" dt="2018-03-19T18:40:24.116" v="226" actId="1076"/>
          <ac:picMkLst>
            <pc:docMk/>
            <pc:sldMk cId="3643977079" sldId="259"/>
            <ac:picMk id="5" creationId="{BF0CE6F0-0442-42C9-BC33-D29C4137F5FC}"/>
          </ac:picMkLst>
        </pc:picChg>
      </pc:sldChg>
      <pc:sldChg chg="modSp">
        <pc:chgData name="Paul Behan" userId="3dd5e58b-e9bc-46ea-ab82-ff124408224e" providerId="ADAL" clId="{0E0C8C9D-9E0C-40AE-9EDA-50CFFE51DDFD}" dt="2018-03-19T18:37:04.388" v="116" actId="1076"/>
        <pc:sldMkLst>
          <pc:docMk/>
          <pc:sldMk cId="2611965080" sldId="298"/>
        </pc:sldMkLst>
        <pc:spChg chg="mod">
          <ac:chgData name="Paul Behan" userId="3dd5e58b-e9bc-46ea-ab82-ff124408224e" providerId="ADAL" clId="{0E0C8C9D-9E0C-40AE-9EDA-50CFFE51DDFD}" dt="2018-03-19T18:37:04.388" v="116" actId="1076"/>
          <ac:spMkLst>
            <pc:docMk/>
            <pc:sldMk cId="2611965080" sldId="298"/>
            <ac:spMk id="2" creationId="{00000000-0000-0000-0000-000000000000}"/>
          </ac:spMkLst>
        </pc:spChg>
      </pc:sldChg>
      <pc:sldChg chg="addSp modSp">
        <pc:chgData name="Paul Behan" userId="3dd5e58b-e9bc-46ea-ab82-ff124408224e" providerId="ADAL" clId="{0E0C8C9D-9E0C-40AE-9EDA-50CFFE51DDFD}" dt="2018-03-19T18:32:13.645" v="4" actId="1076"/>
        <pc:sldMkLst>
          <pc:docMk/>
          <pc:sldMk cId="1397316328" sldId="306"/>
        </pc:sldMkLst>
        <pc:spChg chg="add mod">
          <ac:chgData name="Paul Behan" userId="3dd5e58b-e9bc-46ea-ab82-ff124408224e" providerId="ADAL" clId="{0E0C8C9D-9E0C-40AE-9EDA-50CFFE51DDFD}" dt="2018-03-19T18:32:13.645" v="4" actId="1076"/>
          <ac:spMkLst>
            <pc:docMk/>
            <pc:sldMk cId="1397316328" sldId="306"/>
            <ac:spMk id="7" creationId="{E3525E21-B1EA-4921-A416-17770DFE8198}"/>
          </ac:spMkLst>
        </pc:spChg>
      </pc:sldChg>
      <pc:sldChg chg="addSp">
        <pc:chgData name="Paul Behan" userId="3dd5e58b-e9bc-46ea-ab82-ff124408224e" providerId="ADAL" clId="{0E0C8C9D-9E0C-40AE-9EDA-50CFFE51DDFD}" dt="2018-03-19T18:34:48.706" v="89" actId="20577"/>
        <pc:sldMkLst>
          <pc:docMk/>
          <pc:sldMk cId="2524110755" sldId="307"/>
        </pc:sldMkLst>
        <pc:spChg chg="add">
          <ac:chgData name="Paul Behan" userId="3dd5e58b-e9bc-46ea-ab82-ff124408224e" providerId="ADAL" clId="{0E0C8C9D-9E0C-40AE-9EDA-50CFFE51DDFD}" dt="2018-03-19T18:34:48.706" v="89" actId="20577"/>
          <ac:spMkLst>
            <pc:docMk/>
            <pc:sldMk cId="2524110755" sldId="307"/>
            <ac:spMk id="13" creationId="{7552BD48-2138-4AC6-AE72-1803325E3F8F}"/>
          </ac:spMkLst>
        </pc:spChg>
      </pc:sldChg>
      <pc:sldChg chg="modSp modNotesTx">
        <pc:chgData name="Paul Behan" userId="3dd5e58b-e9bc-46ea-ab82-ff124408224e" providerId="ADAL" clId="{0E0C8C9D-9E0C-40AE-9EDA-50CFFE51DDFD}" dt="2018-03-19T18:40:55.049" v="229" actId="20577"/>
        <pc:sldMkLst>
          <pc:docMk/>
          <pc:sldMk cId="1925607454" sldId="310"/>
        </pc:sldMkLst>
        <pc:spChg chg="mod">
          <ac:chgData name="Paul Behan" userId="3dd5e58b-e9bc-46ea-ab82-ff124408224e" providerId="ADAL" clId="{0E0C8C9D-9E0C-40AE-9EDA-50CFFE51DDFD}" dt="2018-03-19T18:40:39.192" v="228" actId="14100"/>
          <ac:spMkLst>
            <pc:docMk/>
            <pc:sldMk cId="1925607454" sldId="310"/>
            <ac:spMk id="4" creationId="{BF4CAFD0-BAEE-4FDA-B99D-3BE23959E0F0}"/>
          </ac:spMkLst>
        </pc:spChg>
      </pc:sldChg>
      <pc:sldChg chg="addSp modSp modNotesTx">
        <pc:chgData name="Paul Behan" userId="3dd5e58b-e9bc-46ea-ab82-ff124408224e" providerId="ADAL" clId="{0E0C8C9D-9E0C-40AE-9EDA-50CFFE51DDFD}" dt="2018-03-19T18:38:50.952" v="216" actId="1076"/>
        <pc:sldMkLst>
          <pc:docMk/>
          <pc:sldMk cId="1165654919" sldId="311"/>
        </pc:sldMkLst>
        <pc:spChg chg="add mod">
          <ac:chgData name="Paul Behan" userId="3dd5e58b-e9bc-46ea-ab82-ff124408224e" providerId="ADAL" clId="{0E0C8C9D-9E0C-40AE-9EDA-50CFFE51DDFD}" dt="2018-03-19T18:38:50.952" v="216" actId="1076"/>
          <ac:spMkLst>
            <pc:docMk/>
            <pc:sldMk cId="1165654919" sldId="311"/>
            <ac:spMk id="9" creationId="{870DAC9C-1088-4BF4-AC2F-17E86A7D6C93}"/>
          </ac:spMkLst>
        </pc:spChg>
        <pc:cxnChg chg="mod">
          <ac:chgData name="Paul Behan" userId="3dd5e58b-e9bc-46ea-ab82-ff124408224e" providerId="ADAL" clId="{0E0C8C9D-9E0C-40AE-9EDA-50CFFE51DDFD}" dt="2018-03-19T18:38:43.140" v="213" actId="14100"/>
          <ac:cxnSpMkLst>
            <pc:docMk/>
            <pc:sldMk cId="1165654919" sldId="311"/>
            <ac:cxnSpMk id="3" creationId="{4B1ECB90-0C66-44C2-9D9D-027F5ECBF77E}"/>
          </ac:cxnSpMkLst>
        </pc:cxnChg>
      </pc:sldChg>
      <pc:sldChg chg="addSp modSp modNotesTx">
        <pc:chgData name="Paul Behan" userId="3dd5e58b-e9bc-46ea-ab82-ff124408224e" providerId="ADAL" clId="{0E0C8C9D-9E0C-40AE-9EDA-50CFFE51DDFD}" dt="2018-03-19T18:34:19.359" v="88" actId="1076"/>
        <pc:sldMkLst>
          <pc:docMk/>
          <pc:sldMk cId="520174936" sldId="313"/>
        </pc:sldMkLst>
        <pc:spChg chg="mod">
          <ac:chgData name="Paul Behan" userId="3dd5e58b-e9bc-46ea-ab82-ff124408224e" providerId="ADAL" clId="{0E0C8C9D-9E0C-40AE-9EDA-50CFFE51DDFD}" dt="2018-03-19T18:34:19.359" v="88" actId="1076"/>
          <ac:spMkLst>
            <pc:docMk/>
            <pc:sldMk cId="520174936" sldId="313"/>
            <ac:spMk id="2" creationId="{95F83062-0084-4398-9A1B-1F9353455386}"/>
          </ac:spMkLst>
        </pc:spChg>
        <pc:spChg chg="add mod">
          <ac:chgData name="Paul Behan" userId="3dd5e58b-e9bc-46ea-ab82-ff124408224e" providerId="ADAL" clId="{0E0C8C9D-9E0C-40AE-9EDA-50CFFE51DDFD}" dt="2018-03-19T18:33:15.143" v="44" actId="1076"/>
          <ac:spMkLst>
            <pc:docMk/>
            <pc:sldMk cId="520174936" sldId="313"/>
            <ac:spMk id="11" creationId="{D84501A7-964C-43F5-9248-612999C63810}"/>
          </ac:spMkLst>
        </pc:spChg>
      </pc:sldChg>
      <pc:sldChg chg="addSp modSp modNotesTx">
        <pc:chgData name="Paul Behan" userId="3dd5e58b-e9bc-46ea-ab82-ff124408224e" providerId="ADAL" clId="{0E0C8C9D-9E0C-40AE-9EDA-50CFFE51DDFD}" dt="2018-03-22T15:15:28.410" v="235" actId="20577"/>
        <pc:sldMkLst>
          <pc:docMk/>
          <pc:sldMk cId="3679803333" sldId="314"/>
        </pc:sldMkLst>
        <pc:picChg chg="add mod">
          <ac:chgData name="Paul Behan" userId="3dd5e58b-e9bc-46ea-ab82-ff124408224e" providerId="ADAL" clId="{0E0C8C9D-9E0C-40AE-9EDA-50CFFE51DDFD}" dt="2018-03-22T15:13:02.889" v="232" actId="1076"/>
          <ac:picMkLst>
            <pc:docMk/>
            <pc:sldMk cId="3679803333" sldId="314"/>
            <ac:picMk id="4" creationId="{05435807-C816-4D41-B651-ABEA9A013EB7}"/>
          </ac:picMkLst>
        </pc:picChg>
      </pc:sldChg>
      <pc:sldChg chg="modSp">
        <pc:chgData name="Paul Behan" userId="3dd5e58b-e9bc-46ea-ab82-ff124408224e" providerId="ADAL" clId="{0E0C8C9D-9E0C-40AE-9EDA-50CFFE51DDFD}" dt="2018-03-19T18:36:04.802" v="114" actId="20577"/>
        <pc:sldMkLst>
          <pc:docMk/>
          <pc:sldMk cId="342863489" sldId="315"/>
        </pc:sldMkLst>
        <pc:spChg chg="mod">
          <ac:chgData name="Paul Behan" userId="3dd5e58b-e9bc-46ea-ab82-ff124408224e" providerId="ADAL" clId="{0E0C8C9D-9E0C-40AE-9EDA-50CFFE51DDFD}" dt="2018-03-19T18:36:04.802" v="114" actId="20577"/>
          <ac:spMkLst>
            <pc:docMk/>
            <pc:sldMk cId="342863489" sldId="315"/>
            <ac:spMk id="9" creationId="{84CA23FE-15E2-4EC7-9482-228B58EC0544}"/>
          </ac:spMkLst>
        </pc:spChg>
      </pc:sldChg>
      <pc:sldChg chg="addSp">
        <pc:chgData name="Paul Behan" userId="3dd5e58b-e9bc-46ea-ab82-ff124408224e" providerId="ADAL" clId="{0E0C8C9D-9E0C-40AE-9EDA-50CFFE51DDFD}" dt="2018-03-19T18:36:45.553" v="115" actId="20577"/>
        <pc:sldMkLst>
          <pc:docMk/>
          <pc:sldMk cId="2444276372" sldId="316"/>
        </pc:sldMkLst>
        <pc:spChg chg="add">
          <ac:chgData name="Paul Behan" userId="3dd5e58b-e9bc-46ea-ab82-ff124408224e" providerId="ADAL" clId="{0E0C8C9D-9E0C-40AE-9EDA-50CFFE51DDFD}" dt="2018-03-19T18:36:45.553" v="115" actId="20577"/>
          <ac:spMkLst>
            <pc:docMk/>
            <pc:sldMk cId="2444276372" sldId="316"/>
            <ac:spMk id="13" creationId="{F6EA671F-8791-4C70-B6D5-8567BD2F4912}"/>
          </ac:spMkLst>
        </pc:spChg>
      </pc:sldChg>
      <pc:sldChg chg="modSp modNotesTx">
        <pc:chgData name="Paul Behan" userId="3dd5e58b-e9bc-46ea-ab82-ff124408224e" providerId="ADAL" clId="{0E0C8C9D-9E0C-40AE-9EDA-50CFFE51DDFD}" dt="2018-03-19T18:37:53.224" v="209" actId="20577"/>
        <pc:sldMkLst>
          <pc:docMk/>
          <pc:sldMk cId="4261150711" sldId="319"/>
        </pc:sldMkLst>
        <pc:spChg chg="mod">
          <ac:chgData name="Paul Behan" userId="3dd5e58b-e9bc-46ea-ab82-ff124408224e" providerId="ADAL" clId="{0E0C8C9D-9E0C-40AE-9EDA-50CFFE51DDFD}" dt="2018-03-19T18:37:12.640" v="117" actId="1076"/>
          <ac:spMkLst>
            <pc:docMk/>
            <pc:sldMk cId="4261150711" sldId="319"/>
            <ac:spMk id="2" creationId="{00000000-0000-0000-0000-000000000000}"/>
          </ac:spMkLst>
        </pc:spChg>
      </pc:sldChg>
      <pc:sldChg chg="modNotesTx">
        <pc:chgData name="Paul Behan" userId="3dd5e58b-e9bc-46ea-ab82-ff124408224e" providerId="ADAL" clId="{0E0C8C9D-9E0C-40AE-9EDA-50CFFE51DDFD}" dt="2018-03-19T18:35:23.529" v="91" actId="20577"/>
        <pc:sldMkLst>
          <pc:docMk/>
          <pc:sldMk cId="850596040" sldId="322"/>
        </pc:sldMkLst>
      </pc:sldChg>
      <pc:sldChg chg="addSp modSp">
        <pc:chgData name="Paul Behan" userId="3dd5e58b-e9bc-46ea-ab82-ff124408224e" providerId="ADAL" clId="{0E0C8C9D-9E0C-40AE-9EDA-50CFFE51DDFD}" dt="2018-03-19T18:39:49.912" v="221" actId="1076"/>
        <pc:sldMkLst>
          <pc:docMk/>
          <pc:sldMk cId="3315782167" sldId="325"/>
        </pc:sldMkLst>
        <pc:spChg chg="add mod">
          <ac:chgData name="Paul Behan" userId="3dd5e58b-e9bc-46ea-ab82-ff124408224e" providerId="ADAL" clId="{0E0C8C9D-9E0C-40AE-9EDA-50CFFE51DDFD}" dt="2018-03-19T18:39:49.912" v="221" actId="1076"/>
          <ac:spMkLst>
            <pc:docMk/>
            <pc:sldMk cId="3315782167" sldId="325"/>
            <ac:spMk id="4" creationId="{6A3C02FA-A3D0-4E93-BF37-0070E8181148}"/>
          </ac:spMkLst>
        </pc:spChg>
      </pc:sldChg>
      <pc:sldMasterChg chg="delSldLayout">
        <pc:chgData name="Paul Behan" userId="3dd5e58b-e9bc-46ea-ab82-ff124408224e" providerId="ADAL" clId="{0E0C8C9D-9E0C-40AE-9EDA-50CFFE51DDFD}" dt="2018-04-05T09:01:34.556" v="361" actId="2696"/>
        <pc:sldMasterMkLst>
          <pc:docMk/>
          <pc:sldMasterMk cId="3577715200" sldId="2147483661"/>
        </pc:sldMasterMkLst>
        <pc:sldLayoutChg chg="del">
          <pc:chgData name="Paul Behan" userId="3dd5e58b-e9bc-46ea-ab82-ff124408224e" providerId="ADAL" clId="{0E0C8C9D-9E0C-40AE-9EDA-50CFFE51DDFD}" dt="2018-04-05T09:01:34.540" v="358" actId="2696"/>
          <pc:sldLayoutMkLst>
            <pc:docMk/>
            <pc:sldMasterMk cId="3577715200" sldId="2147483661"/>
            <pc:sldLayoutMk cId="4138589105" sldId="2147483662"/>
          </pc:sldLayoutMkLst>
        </pc:sldLayoutChg>
        <pc:sldLayoutChg chg="del">
          <pc:chgData name="Paul Behan" userId="3dd5e58b-e9bc-46ea-ab82-ff124408224e" providerId="ADAL" clId="{0E0C8C9D-9E0C-40AE-9EDA-50CFFE51DDFD}" dt="2018-04-05T09:01:34.540" v="359" actId="2696"/>
          <pc:sldLayoutMkLst>
            <pc:docMk/>
            <pc:sldMasterMk cId="3577715200" sldId="2147483661"/>
            <pc:sldLayoutMk cId="2517773551" sldId="2147483663"/>
          </pc:sldLayoutMkLst>
        </pc:sldLayoutChg>
        <pc:sldLayoutChg chg="del">
          <pc:chgData name="Paul Behan" userId="3dd5e58b-e9bc-46ea-ab82-ff124408224e" providerId="ADAL" clId="{0E0C8C9D-9E0C-40AE-9EDA-50CFFE51DDFD}" dt="2018-04-05T09:01:34.556" v="360" actId="2696"/>
          <pc:sldLayoutMkLst>
            <pc:docMk/>
            <pc:sldMasterMk cId="3577715200" sldId="2147483661"/>
            <pc:sldLayoutMk cId="1696839151" sldId="2147483664"/>
          </pc:sldLayoutMkLst>
        </pc:sldLayoutChg>
        <pc:sldLayoutChg chg="del">
          <pc:chgData name="Paul Behan" userId="3dd5e58b-e9bc-46ea-ab82-ff124408224e" providerId="ADAL" clId="{0E0C8C9D-9E0C-40AE-9EDA-50CFFE51DDFD}" dt="2018-04-05T09:01:34.556" v="361" actId="2696"/>
          <pc:sldLayoutMkLst>
            <pc:docMk/>
            <pc:sldMasterMk cId="3577715200" sldId="2147483661"/>
            <pc:sldLayoutMk cId="3869862072" sldId="2147483665"/>
          </pc:sldLayoutMkLst>
        </pc:sldLayoutChg>
      </pc:sldMasterChg>
    </pc:docChg>
  </pc:docChgLst>
  <pc:docChgLst>
    <pc:chgData name="Paul Behan" userId="3dd5e58b-e9bc-46ea-ab82-ff124408224e" providerId="ADAL" clId="{0ADF7677-AD49-4BA6-9BFD-A65AB034F66A}"/>
  </pc:docChgLst>
  <pc:docChgLst>
    <pc:chgData name="Paul Behan" userId="e9d996f74f5bb3a5" providerId="LiveId" clId="{4B6EA91A-FDA2-4DB4-8AA4-FB206707B2E2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05/04/2018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read and modify code before writing their own.</a:t>
            </a:r>
          </a:p>
          <a:p>
            <a:r>
              <a:rPr lang="en-IE" dirty="0"/>
              <a:t>A basic starter class for learning Python.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students to predict the error. Then students can modify their program.</a:t>
            </a:r>
          </a:p>
          <a:p>
            <a:r>
              <a:rPr lang="en-IE" dirty="0"/>
              <a:t>There are 2 KEY lessons to draw from this error.</a:t>
            </a:r>
          </a:p>
          <a:p>
            <a:pPr marL="228600" indent="-228600">
              <a:buAutoNum type="arabicPeriod"/>
            </a:pPr>
            <a:r>
              <a:rPr lang="en-IE" dirty="0"/>
              <a:t>Python reads input from the user as text. Even numbers look like text/characters/strings to Python.</a:t>
            </a:r>
          </a:p>
          <a:p>
            <a:pPr marL="228600" indent="-228600">
              <a:buAutoNum type="arabicPeriod"/>
            </a:pPr>
            <a:r>
              <a:rPr lang="en-IE" dirty="0"/>
              <a:t>INT() changes the input from the user to an integer. INT stand for integer. This is know as CASTING a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2593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/ algorithm to perform a very simple task.</a:t>
            </a:r>
          </a:p>
          <a:p>
            <a:r>
              <a:rPr lang="en-IE" dirty="0"/>
              <a:t>There are 2 KEY lessons to draw from this error.</a:t>
            </a:r>
          </a:p>
          <a:p>
            <a:pPr marL="228600" indent="-228600">
              <a:buAutoNum type="arabicPeriod"/>
            </a:pPr>
            <a:r>
              <a:rPr lang="en-IE" dirty="0"/>
              <a:t>Python reads input from the user as text. Even numbers look like text/characters/strings to Python.</a:t>
            </a:r>
          </a:p>
          <a:p>
            <a:pPr marL="228600" indent="-228600">
              <a:buAutoNum type="arabicPeriod"/>
            </a:pPr>
            <a:r>
              <a:rPr lang="en-IE" dirty="0"/>
              <a:t>INT() changes the input from the user to an integer. INT stand for integer. This is know as CASTING a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5685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/ algorithm to perform a very simple task.</a:t>
            </a:r>
          </a:p>
          <a:p>
            <a:r>
              <a:rPr lang="en-IE" dirty="0"/>
              <a:t>There are 2 KEY lessons to draw from this error.</a:t>
            </a:r>
          </a:p>
          <a:p>
            <a:pPr marL="228600" indent="-228600">
              <a:buAutoNum type="arabicPeriod"/>
            </a:pPr>
            <a:r>
              <a:rPr lang="en-IE" dirty="0"/>
              <a:t>Python reads input from the user as text. Even numbers look like text/characters/strings to Python.</a:t>
            </a:r>
          </a:p>
          <a:p>
            <a:pPr marL="228600" indent="-228600">
              <a:buAutoNum type="arabicPeriod"/>
            </a:pPr>
            <a:r>
              <a:rPr lang="en-IE" dirty="0"/>
              <a:t>INT() changes the input from the user to an integer. INT stand for integer. This is know as CASTING a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0450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Students need to be able to find lots of their own answers. </a:t>
            </a:r>
            <a:r>
              <a:rPr lang="en-US" sz="1200" b="1">
                <a:solidFill>
                  <a:srgbClr val="FF0000"/>
                </a:solidFill>
              </a:rPr>
              <a:t>A resourceful student is an extra teacher and one less student.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209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need to be able to find lots of their own answers …. For example sites for professional and novice programmers such as </a:t>
            </a:r>
            <a:r>
              <a:rPr lang="en-US" dirty="0" err="1"/>
              <a:t>stackoverflow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33806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extra challenge here is asking the user for their name and printing that name. </a:t>
            </a:r>
          </a:p>
          <a:p>
            <a:r>
              <a:rPr lang="en-IE" dirty="0"/>
              <a:t>The year of birth will be read by Python as a string. So it must be CAST as an integer. See the tips on the next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2886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extra challenge here is asking the user for their name and printing that name. The year of birth will be read by Python as a string. So it must be CAST as an integer. See the sample code on the next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1289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Sample Code to carry out the task required in the First Program Challenge on the previous slides.</a:t>
            </a:r>
          </a:p>
          <a:p>
            <a:r>
              <a:rPr lang="en-IE" dirty="0"/>
              <a:t>Point out that Python ignores anything written after a hash symbol. (</a:t>
            </a:r>
            <a:r>
              <a:rPr lang="en-IE" dirty="0">
                <a:solidFill>
                  <a:srgbClr val="FF0000"/>
                </a:solidFill>
              </a:rPr>
              <a:t>#This is ignored by Python</a:t>
            </a:r>
            <a:r>
              <a:rPr lang="en-IE" dirty="0"/>
              <a:t>.)</a:t>
            </a:r>
          </a:p>
          <a:p>
            <a:r>
              <a:rPr lang="en-IE" dirty="0"/>
              <a:t>Students may enquire whether Python itself can find out the current year.  (See below)</a:t>
            </a:r>
          </a:p>
          <a:p>
            <a:r>
              <a:rPr lang="en-IE" dirty="0"/>
              <a:t>It is set as a task in the section on Variables.</a:t>
            </a:r>
          </a:p>
          <a:p>
            <a:endParaRPr lang="en-IE" dirty="0"/>
          </a:p>
          <a:p>
            <a:r>
              <a:rPr lang="en-IE" dirty="0"/>
              <a:t>from datetime import datetime</a:t>
            </a:r>
          </a:p>
          <a:p>
            <a:r>
              <a:rPr lang="en-IE" dirty="0" err="1"/>
              <a:t>currentYear</a:t>
            </a:r>
            <a:r>
              <a:rPr lang="en-IE" dirty="0"/>
              <a:t> = </a:t>
            </a:r>
            <a:r>
              <a:rPr lang="en-IE" dirty="0" err="1"/>
              <a:t>datetime.now</a:t>
            </a:r>
            <a:r>
              <a:rPr lang="en-IE" dirty="0"/>
              <a:t>().year</a:t>
            </a:r>
          </a:p>
          <a:p>
            <a:r>
              <a:rPr lang="en-IE" dirty="0"/>
              <a:t>print("current year", </a:t>
            </a:r>
            <a:r>
              <a:rPr lang="en-IE" dirty="0" err="1"/>
              <a:t>currentYear</a:t>
            </a:r>
            <a:r>
              <a:rPr lang="en-IE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8587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have read, modified and written their first high level language program!</a:t>
            </a:r>
          </a:p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/>
              <a:t>The list is not exhaustive, and consultation with the LCCS spec is encouraged at all times throughout the implementation of the course.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62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Students will read and modify a very simple program. The lesson should ask students to sequence code correctly and debug basic errors.</a:t>
            </a:r>
          </a:p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 dirty="0"/>
              <a:t>The list is not exhaustive, and consultation with the LCCS spec is encouraged at all times throughout the implementation of the course.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Set students up on the IDLE, or preferred IDE. Encourage use of double quotes.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9288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/ algorithm to perform a very simple task.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4531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/ algorithm to perform a very simple task. </a:t>
            </a:r>
          </a:p>
          <a:p>
            <a:r>
              <a:rPr lang="en-IE" dirty="0"/>
              <a:t>Introduce the IDE and ask the students to read, write and perhaps modify the program.</a:t>
            </a:r>
          </a:p>
          <a:p>
            <a:r>
              <a:rPr lang="en-IE" dirty="0"/>
              <a:t>Typing errors will highlight the importance of syntax.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8305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/ algorithm to perform a very simple task.</a:t>
            </a:r>
          </a:p>
          <a:p>
            <a:r>
              <a:rPr lang="en-IE" dirty="0"/>
              <a:t>HIGHLIGHT that </a:t>
            </a:r>
            <a:r>
              <a:rPr lang="en-IE" dirty="0" err="1"/>
              <a:t>userAge</a:t>
            </a:r>
            <a:r>
              <a:rPr lang="en-IE" dirty="0"/>
              <a:t> and </a:t>
            </a:r>
            <a:r>
              <a:rPr lang="en-IE" dirty="0" err="1"/>
              <a:t>newAge</a:t>
            </a:r>
            <a:r>
              <a:rPr lang="en-IE" dirty="0"/>
              <a:t> are known as</a:t>
            </a:r>
            <a:r>
              <a:rPr lang="en-IE" b="1" dirty="0">
                <a:solidFill>
                  <a:srgbClr val="FF0000"/>
                </a:solidFill>
              </a:rPr>
              <a:t> VARIABLES. </a:t>
            </a:r>
            <a:r>
              <a:rPr lang="en-IE" sz="1800" b="1" dirty="0">
                <a:solidFill>
                  <a:srgbClr val="FF0000"/>
                </a:solidFill>
              </a:rPr>
              <a:t>Encourage students to MODIFY the lines of code to do another similar task.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800" dirty="0"/>
              <a:t>The Scratch symbol indicates that this task should also be done in Scratch (or similar block-based language). </a:t>
            </a:r>
            <a:r>
              <a:rPr lang="en-IE" sz="1800"/>
              <a:t>The html resource, containing the Scratch program and guiding the students, is part of the same folder on while loops as this Python resource.</a:t>
            </a:r>
          </a:p>
          <a:p>
            <a:endParaRPr lang="en-IE" sz="1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3993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students to identify the SYNTAX errors. </a:t>
            </a:r>
          </a:p>
          <a:p>
            <a:r>
              <a:rPr lang="en-IE" dirty="0"/>
              <a:t>Line1 </a:t>
            </a:r>
            <a:r>
              <a:rPr lang="en-IE" dirty="0" err="1"/>
              <a:t>i</a:t>
            </a:r>
            <a:r>
              <a:rPr lang="en-IE" b="1" dirty="0" err="1"/>
              <a:t>m</a:t>
            </a:r>
            <a:r>
              <a:rPr lang="en-IE" dirty="0" err="1"/>
              <a:t>put</a:t>
            </a:r>
            <a:endParaRPr lang="en-IE" dirty="0"/>
          </a:p>
          <a:p>
            <a:r>
              <a:rPr lang="en-IE" dirty="0"/>
              <a:t>Line2 </a:t>
            </a:r>
            <a:r>
              <a:rPr lang="en-IE" dirty="0" err="1"/>
              <a:t>int</a:t>
            </a:r>
            <a:r>
              <a:rPr lang="en-IE" dirty="0"/>
              <a:t>(</a:t>
            </a:r>
            <a:r>
              <a:rPr lang="en-IE" b="1" dirty="0"/>
              <a:t>)</a:t>
            </a:r>
            <a:r>
              <a:rPr lang="en-IE" dirty="0"/>
              <a:t> has a missing bracket</a:t>
            </a:r>
          </a:p>
          <a:p>
            <a:r>
              <a:rPr lang="en-IE" dirty="0"/>
              <a:t>Line3 </a:t>
            </a:r>
            <a:r>
              <a:rPr lang="en-IE" dirty="0" err="1"/>
              <a:t>new</a:t>
            </a:r>
            <a:r>
              <a:rPr lang="en-IE" b="1" dirty="0" err="1"/>
              <a:t>a</a:t>
            </a:r>
            <a:r>
              <a:rPr lang="en-IE" dirty="0" err="1"/>
              <a:t>ge</a:t>
            </a:r>
            <a:r>
              <a:rPr lang="en-IE" dirty="0"/>
              <a:t> variable is typed all lower case … should be camel case </a:t>
            </a:r>
            <a:r>
              <a:rPr lang="en-IE" dirty="0" err="1"/>
              <a:t>newAge</a:t>
            </a:r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4726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Ask students to predict the error. Then students can modify their program. The PRIMM method will encourage engagement. (Predict Run Investigate Modify Make)</a:t>
            </a:r>
          </a:p>
          <a:p>
            <a:r>
              <a:rPr lang="en-IE" dirty="0"/>
              <a:t>The error will be referring to a variable (</a:t>
            </a:r>
            <a:r>
              <a:rPr lang="en-IE" dirty="0" err="1"/>
              <a:t>userAge</a:t>
            </a:r>
            <a:r>
              <a:rPr lang="en-IE" dirty="0"/>
              <a:t>)  that has not been defined in advance.</a:t>
            </a:r>
          </a:p>
          <a:p>
            <a:r>
              <a:rPr lang="en-IE" dirty="0"/>
              <a:t>This is an error in the LOGIC of the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9247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students to predict the error. Then students can modify their program.</a:t>
            </a:r>
          </a:p>
          <a:p>
            <a:r>
              <a:rPr lang="en-IE" dirty="0"/>
              <a:t>The error will be referring to a variable (</a:t>
            </a:r>
            <a:r>
              <a:rPr lang="en-IE" dirty="0" err="1"/>
              <a:t>newAge</a:t>
            </a:r>
            <a:r>
              <a:rPr lang="en-IE" dirty="0"/>
              <a:t>)  that has not been defined in advance.</a:t>
            </a:r>
          </a:p>
          <a:p>
            <a:r>
              <a:rPr lang="en-IE" dirty="0"/>
              <a:t>Another LOGICAL error.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6621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2.jpg&amp;ehk=qP8SYZNcVvQJKYjeFmtgvA&amp;r=0&amp;pid=OfficeInsert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3.png&amp;ehk=OTXc08G4oHYjnA33wvKmnw&amp;r=0&amp;pid=OfficeInsert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921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771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980728"/>
            <a:ext cx="4932548" cy="1800200"/>
          </a:xfrm>
        </p:spPr>
        <p:txBody>
          <a:bodyPr>
            <a:noAutofit/>
          </a:bodyPr>
          <a:lstStyle/>
          <a:p>
            <a:r>
              <a:rPr lang="en-US" sz="4400" dirty="0">
                <a:cs typeface="Calibri" panose="020F0502020204030204" pitchFamily="34" charset="0"/>
              </a:rPr>
              <a:t>Learning to Program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419872" y="4285610"/>
            <a:ext cx="5184576" cy="13255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cs typeface="Calibri" panose="020F0502020204030204" pitchFamily="34" charset="0"/>
              </a:rPr>
              <a:t>Concept 0</a:t>
            </a:r>
          </a:p>
          <a:p>
            <a:pPr marL="0" indent="0" algn="ctr">
              <a:buNone/>
            </a:pPr>
            <a:r>
              <a:rPr lang="en-US" sz="3600" b="1" dirty="0">
                <a:cs typeface="Calibri" panose="020F0502020204030204" pitchFamily="34" charset="0"/>
              </a:rPr>
              <a:t>READ &amp; MODIFY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Correct order but Remove </a:t>
            </a:r>
            <a:r>
              <a:rPr lang="en-IE"/>
              <a:t>INT()</a:t>
            </a:r>
            <a:endParaRPr lang="en-I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563888" y="4796154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PREDICT what happens if </a:t>
            </a:r>
            <a:r>
              <a:rPr lang="en-IE" sz="2800" b="1" dirty="0">
                <a:solidFill>
                  <a:srgbClr val="7030A0"/>
                </a:solidFill>
              </a:rPr>
              <a:t>INT() </a:t>
            </a:r>
            <a:r>
              <a:rPr lang="en-IE" sz="2800" dirty="0"/>
              <a:t>is removed around </a:t>
            </a:r>
            <a:r>
              <a:rPr lang="en-IE" sz="2800" dirty="0" err="1"/>
              <a:t>userAge</a:t>
            </a:r>
            <a:r>
              <a:rPr lang="en-IE" sz="2800" dirty="0"/>
              <a:t>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837725-945E-4F1F-8AE9-1C2AED4B9C08}"/>
              </a:ext>
            </a:extLst>
          </p:cNvPr>
          <p:cNvGrpSpPr/>
          <p:nvPr/>
        </p:nvGrpSpPr>
        <p:grpSpPr>
          <a:xfrm>
            <a:off x="543812" y="1684715"/>
            <a:ext cx="6040152" cy="863904"/>
            <a:chOff x="539552" y="1772816"/>
            <a:chExt cx="6040152" cy="863904"/>
          </a:xfrm>
        </p:grpSpPr>
        <p:pic>
          <p:nvPicPr>
            <p:cNvPr id="6" name="Picture 5" descr="A close up of a logo&#10;&#10;Description generated with high confidence">
              <a:extLst>
                <a:ext uri="{FF2B5EF4-FFF2-40B4-BE49-F238E27FC236}">
                  <a16:creationId xmlns:a16="http://schemas.microsoft.com/office/drawing/2014/main" id="{100184D3-59F4-40E7-AC6B-2CC03BE48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7664" y="1772816"/>
              <a:ext cx="5032040" cy="86390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360F75-0438-4E74-B3E0-47B897E555EC}"/>
                </a:ext>
              </a:extLst>
            </p:cNvPr>
            <p:cNvSpPr txBox="1"/>
            <p:nvPr/>
          </p:nvSpPr>
          <p:spPr>
            <a:xfrm>
              <a:off x="539552" y="1850825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1. </a:t>
              </a:r>
              <a:endParaRPr lang="en-IE" sz="24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82576B4-F6C9-4609-BD67-8365B7E784E3}"/>
              </a:ext>
            </a:extLst>
          </p:cNvPr>
          <p:cNvGrpSpPr/>
          <p:nvPr/>
        </p:nvGrpSpPr>
        <p:grpSpPr>
          <a:xfrm>
            <a:off x="543812" y="3629042"/>
            <a:ext cx="6853733" cy="913238"/>
            <a:chOff x="580930" y="4548834"/>
            <a:chExt cx="6853733" cy="91323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BCF720C-5E3B-4C22-ADCF-82562077F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230" y="4548834"/>
              <a:ext cx="5889433" cy="91323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7018FE-8B1C-4F56-A998-93E36710A38D}"/>
                </a:ext>
              </a:extLst>
            </p:cNvPr>
            <p:cNvSpPr txBox="1"/>
            <p:nvPr/>
          </p:nvSpPr>
          <p:spPr>
            <a:xfrm>
              <a:off x="580930" y="4651510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3. </a:t>
              </a:r>
              <a:endParaRPr lang="en-IE" sz="24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C3477E9-16F8-4A22-9B38-094335D8D388}"/>
              </a:ext>
            </a:extLst>
          </p:cNvPr>
          <p:cNvGrpSpPr/>
          <p:nvPr/>
        </p:nvGrpSpPr>
        <p:grpSpPr>
          <a:xfrm>
            <a:off x="543812" y="2747221"/>
            <a:ext cx="6841509" cy="707886"/>
            <a:chOff x="543812" y="2747221"/>
            <a:chExt cx="6841509" cy="707886"/>
          </a:xfrm>
        </p:grpSpPr>
        <p:pic>
          <p:nvPicPr>
            <p:cNvPr id="17" name="Picture 16" descr="A close up of a mans face&#10;&#10;Description generated with high confidence">
              <a:extLst>
                <a:ext uri="{FF2B5EF4-FFF2-40B4-BE49-F238E27FC236}">
                  <a16:creationId xmlns:a16="http://schemas.microsoft.com/office/drawing/2014/main" id="{515A915C-DD64-4570-AF53-D70F5A672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5888" y="2912707"/>
              <a:ext cx="5889433" cy="488749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28E059B-F886-43EE-874B-11C2B8C9F865}"/>
                </a:ext>
              </a:extLst>
            </p:cNvPr>
            <p:cNvSpPr txBox="1"/>
            <p:nvPr/>
          </p:nvSpPr>
          <p:spPr>
            <a:xfrm>
              <a:off x="543812" y="2747221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2. </a:t>
              </a:r>
              <a:endParaRPr lang="en-IE" sz="2400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6EA671F-8791-4C70-B6D5-8567BD2F4912}"/>
              </a:ext>
            </a:extLst>
          </p:cNvPr>
          <p:cNvSpPr txBox="1"/>
          <p:nvPr/>
        </p:nvSpPr>
        <p:spPr>
          <a:xfrm>
            <a:off x="231642" y="6048214"/>
            <a:ext cx="8699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2.20 students should be able to identify and fix/debug warnings and errors in computer code and modify as required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427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u="sng" dirty="0"/>
              <a:t>PYTHON loves CHARACTERS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95536" y="122568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/>
              <a:t>2 KEY lessons to draw from these 3 lines of code.</a:t>
            </a:r>
          </a:p>
          <a:p>
            <a:r>
              <a:rPr lang="en-IE" sz="4000" b="1" u="sng" dirty="0">
                <a:solidFill>
                  <a:srgbClr val="FF0000"/>
                </a:solidFill>
              </a:rPr>
              <a:t>Firstly</a:t>
            </a:r>
          </a:p>
          <a:p>
            <a:r>
              <a:rPr lang="en-IE" sz="4000" dirty="0"/>
              <a:t>Python reads input from the user as strings. </a:t>
            </a:r>
          </a:p>
          <a:p>
            <a:r>
              <a:rPr lang="en-IE" sz="4000" dirty="0"/>
              <a:t>All numbers look like text/ characters/ strings to Python.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8FAB49C-3BC5-4BF0-905D-D0238021AC1F}"/>
              </a:ext>
            </a:extLst>
          </p:cNvPr>
          <p:cNvSpPr/>
          <p:nvPr/>
        </p:nvSpPr>
        <p:spPr>
          <a:xfrm>
            <a:off x="251520" y="2492896"/>
            <a:ext cx="8496944" cy="35283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91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u="sng" dirty="0"/>
              <a:t>You CAST the variables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611560" y="1417638"/>
            <a:ext cx="8064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2 KEY lessons to draw from these 3 lines of code.</a:t>
            </a:r>
          </a:p>
          <a:p>
            <a:r>
              <a:rPr lang="en-IE" sz="3600" b="1" u="sng" dirty="0">
                <a:solidFill>
                  <a:srgbClr val="FF0000"/>
                </a:solidFill>
              </a:rPr>
              <a:t>Secondly</a:t>
            </a:r>
          </a:p>
          <a:p>
            <a:r>
              <a:rPr lang="en-IE" sz="4000" b="1" dirty="0">
                <a:solidFill>
                  <a:srgbClr val="7030A0"/>
                </a:solidFill>
              </a:rPr>
              <a:t>INT() </a:t>
            </a:r>
            <a:r>
              <a:rPr lang="en-IE" sz="4000" dirty="0"/>
              <a:t>changes the input from the user to an integer. </a:t>
            </a:r>
          </a:p>
          <a:p>
            <a:r>
              <a:rPr lang="en-IE" sz="4000" dirty="0"/>
              <a:t>INT stands for </a:t>
            </a:r>
            <a:r>
              <a:rPr lang="en-IE" sz="4000" dirty="0" err="1"/>
              <a:t>INTeger</a:t>
            </a:r>
            <a:r>
              <a:rPr lang="en-IE" sz="4000" dirty="0"/>
              <a:t>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55553C5-412D-4E43-8321-407CD13F9932}"/>
              </a:ext>
            </a:extLst>
          </p:cNvPr>
          <p:cNvSpPr/>
          <p:nvPr/>
        </p:nvSpPr>
        <p:spPr>
          <a:xfrm>
            <a:off x="179512" y="2579939"/>
            <a:ext cx="8496944" cy="25772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249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7422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know how to write correct PYTHON?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1C6B0-A2C1-4B9C-BEB0-1C068F9CA59F}"/>
              </a:ext>
            </a:extLst>
          </p:cNvPr>
          <p:cNvSpPr txBox="1"/>
          <p:nvPr/>
        </p:nvSpPr>
        <p:spPr>
          <a:xfrm>
            <a:off x="478091" y="2564904"/>
            <a:ext cx="7787208" cy="2308324"/>
          </a:xfrm>
          <a:prstGeom prst="rect">
            <a:avLst/>
          </a:prstGeom>
          <a:solidFill>
            <a:srgbClr val="FAFAC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>
                <a:solidFill>
                  <a:srgbClr val="7030A0"/>
                </a:solidFill>
              </a:rPr>
              <a:t>Consult your Cheat Sheet </a:t>
            </a:r>
          </a:p>
          <a:p>
            <a:pPr algn="ctr"/>
            <a:r>
              <a:rPr lang="en-IE" sz="3600" b="1" dirty="0">
                <a:solidFill>
                  <a:srgbClr val="7030A0"/>
                </a:solidFill>
              </a:rPr>
              <a:t>There are 2 on the ncca.ie website</a:t>
            </a:r>
          </a:p>
          <a:p>
            <a:pPr algn="ctr"/>
            <a:r>
              <a:rPr lang="en-IE" sz="3600" b="1" dirty="0">
                <a:solidFill>
                  <a:srgbClr val="7030A0"/>
                </a:solidFill>
              </a:rPr>
              <a:t>Google “</a:t>
            </a:r>
            <a:r>
              <a:rPr lang="en-IE" sz="3600" b="1">
                <a:solidFill>
                  <a:srgbClr val="7030A0"/>
                </a:solidFill>
              </a:rPr>
              <a:t>python 3 cheat </a:t>
            </a:r>
            <a:r>
              <a:rPr lang="en-IE" sz="3600" b="1" dirty="0">
                <a:solidFill>
                  <a:srgbClr val="7030A0"/>
                </a:solidFill>
              </a:rPr>
              <a:t>sheet”</a:t>
            </a:r>
          </a:p>
          <a:p>
            <a:pPr algn="ctr"/>
            <a:endParaRPr lang="en-I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96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know how to write correct PYTHON?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1C6B0-A2C1-4B9C-BEB0-1C068F9CA59F}"/>
              </a:ext>
            </a:extLst>
          </p:cNvPr>
          <p:cNvSpPr txBox="1"/>
          <p:nvPr/>
        </p:nvSpPr>
        <p:spPr>
          <a:xfrm>
            <a:off x="478091" y="1772816"/>
            <a:ext cx="7787208" cy="3970318"/>
          </a:xfrm>
          <a:prstGeom prst="rect">
            <a:avLst/>
          </a:prstGeom>
          <a:solidFill>
            <a:srgbClr val="FAFAC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>
                <a:solidFill>
                  <a:srgbClr val="C907AD"/>
                </a:solidFill>
              </a:rPr>
              <a:t>Some of the recommended sites for writing Python….</a:t>
            </a:r>
          </a:p>
          <a:p>
            <a:pPr algn="ctr"/>
            <a:r>
              <a:rPr lang="en-IE" sz="3600" b="1" dirty="0">
                <a:solidFill>
                  <a:srgbClr val="C907AD"/>
                </a:solidFill>
              </a:rPr>
              <a:t>1. docs.python.org .. tutorial</a:t>
            </a:r>
          </a:p>
          <a:p>
            <a:pPr algn="ctr"/>
            <a:r>
              <a:rPr lang="en-IE" sz="3600" b="1" dirty="0">
                <a:solidFill>
                  <a:srgbClr val="C907AD"/>
                </a:solidFill>
              </a:rPr>
              <a:t>2. Runestone Academy - How to Think Like a Computer Scientist</a:t>
            </a:r>
          </a:p>
          <a:p>
            <a:pPr algn="ctr"/>
            <a:r>
              <a:rPr lang="en-IE" sz="3600" b="1" dirty="0">
                <a:solidFill>
                  <a:srgbClr val="C907AD"/>
                </a:solidFill>
              </a:rPr>
              <a:t>3. learnpython.org – very interactive site for running code</a:t>
            </a:r>
          </a:p>
        </p:txBody>
      </p:sp>
    </p:spTree>
    <p:extLst>
      <p:ext uri="{BB962C8B-B14F-4D97-AF65-F5344CB8AC3E}">
        <p14:creationId xmlns:p14="http://schemas.microsoft.com/office/powerpoint/2010/main" val="4261150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60231A3-CE79-421D-AFAE-C005415B235E}"/>
              </a:ext>
            </a:extLst>
          </p:cNvPr>
          <p:cNvSpPr txBox="1">
            <a:spLocks/>
          </p:cNvSpPr>
          <p:nvPr/>
        </p:nvSpPr>
        <p:spPr>
          <a:xfrm>
            <a:off x="251520" y="3326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FIRST PROGRAM CHALLENGE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349527-CAFE-40FF-9895-51D63BD13F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6200000">
            <a:off x="-400647" y="3158286"/>
            <a:ext cx="2046977" cy="857218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1ECB90-0C66-44C2-9D9D-027F5ECBF77E}"/>
              </a:ext>
            </a:extLst>
          </p:cNvPr>
          <p:cNvCxnSpPr>
            <a:cxnSpLocks/>
          </p:cNvCxnSpPr>
          <p:nvPr/>
        </p:nvCxnSpPr>
        <p:spPr>
          <a:xfrm>
            <a:off x="1089107" y="1102247"/>
            <a:ext cx="0" cy="491904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3417EA-E9AB-4238-BC69-D889EB0AB39E}"/>
              </a:ext>
            </a:extLst>
          </p:cNvPr>
          <p:cNvSpPr txBox="1"/>
          <p:nvPr/>
        </p:nvSpPr>
        <p:spPr>
          <a:xfrm>
            <a:off x="1251582" y="1087846"/>
            <a:ext cx="7568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0. </a:t>
            </a:r>
            <a:r>
              <a:rPr lang="en-IE" sz="4000" dirty="0"/>
              <a:t>Ask the user of your program for their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7EE538-F31C-42D2-A091-1A1BACFE0751}"/>
              </a:ext>
            </a:extLst>
          </p:cNvPr>
          <p:cNvSpPr txBox="1"/>
          <p:nvPr/>
        </p:nvSpPr>
        <p:spPr>
          <a:xfrm>
            <a:off x="1251583" y="3625440"/>
            <a:ext cx="7454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2. </a:t>
            </a:r>
            <a:r>
              <a:rPr lang="en-IE" sz="4000" dirty="0"/>
              <a:t>Calculate their age this year.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025FB7-C53D-4FFC-B698-40725DB4CB19}"/>
              </a:ext>
            </a:extLst>
          </p:cNvPr>
          <p:cNvSpPr txBox="1"/>
          <p:nvPr/>
        </p:nvSpPr>
        <p:spPr>
          <a:xfrm>
            <a:off x="1270104" y="4450178"/>
            <a:ext cx="7435941" cy="1323439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3. </a:t>
            </a:r>
            <a:r>
              <a:rPr lang="en-IE" sz="4000" dirty="0"/>
              <a:t>Print out a message with their name and age in the message.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2E8AC5-63BC-4A6C-AA83-52A3F3F8AC0C}"/>
              </a:ext>
            </a:extLst>
          </p:cNvPr>
          <p:cNvSpPr txBox="1"/>
          <p:nvPr/>
        </p:nvSpPr>
        <p:spPr>
          <a:xfrm>
            <a:off x="1251583" y="2302001"/>
            <a:ext cx="7229538" cy="1323439"/>
          </a:xfrm>
          <a:prstGeom prst="rect">
            <a:avLst/>
          </a:prstGeom>
          <a:solidFill>
            <a:schemeClr val="bg1">
              <a:lumMod val="65000"/>
              <a:alpha val="1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1. </a:t>
            </a:r>
            <a:r>
              <a:rPr lang="en-IE" sz="4000" dirty="0"/>
              <a:t>Ask the user for the year they were born.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0DAC9C-1088-4BF4-AC2F-17E86A7D6C93}"/>
              </a:ext>
            </a:extLst>
          </p:cNvPr>
          <p:cNvSpPr txBox="1"/>
          <p:nvPr/>
        </p:nvSpPr>
        <p:spPr>
          <a:xfrm>
            <a:off x="143509" y="6082993"/>
            <a:ext cx="885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1.1 students should be able to describe a systematic process for solving problems and making decisions</a:t>
            </a:r>
          </a:p>
        </p:txBody>
      </p:sp>
    </p:spTree>
    <p:extLst>
      <p:ext uri="{BB962C8B-B14F-4D97-AF65-F5344CB8AC3E}">
        <p14:creationId xmlns:p14="http://schemas.microsoft.com/office/powerpoint/2010/main" val="116565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60231A3-CE79-421D-AFAE-C005415B235E}"/>
              </a:ext>
            </a:extLst>
          </p:cNvPr>
          <p:cNvSpPr txBox="1">
            <a:spLocks/>
          </p:cNvSpPr>
          <p:nvPr/>
        </p:nvSpPr>
        <p:spPr>
          <a:xfrm>
            <a:off x="251520" y="3326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Some tips and pointers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349527-CAFE-40FF-9895-51D63BD13F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36373">
            <a:off x="69443" y="446032"/>
            <a:ext cx="2046977" cy="857218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1ECB90-0C66-44C2-9D9D-027F5ECBF77E}"/>
              </a:ext>
            </a:extLst>
          </p:cNvPr>
          <p:cNvCxnSpPr>
            <a:cxnSpLocks/>
          </p:cNvCxnSpPr>
          <p:nvPr/>
        </p:nvCxnSpPr>
        <p:spPr>
          <a:xfrm>
            <a:off x="1089107" y="1102247"/>
            <a:ext cx="0" cy="542179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3417EA-E9AB-4238-BC69-D889EB0AB39E}"/>
              </a:ext>
            </a:extLst>
          </p:cNvPr>
          <p:cNvSpPr txBox="1"/>
          <p:nvPr/>
        </p:nvSpPr>
        <p:spPr>
          <a:xfrm>
            <a:off x="1251582" y="1087846"/>
            <a:ext cx="7568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0. </a:t>
            </a:r>
            <a:r>
              <a:rPr lang="en-IE" sz="3200" dirty="0"/>
              <a:t>Perhaps use 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IE" sz="3200" dirty="0"/>
              <a:t> to store their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7EE538-F31C-42D2-A091-1A1BACFE0751}"/>
              </a:ext>
            </a:extLst>
          </p:cNvPr>
          <p:cNvSpPr txBox="1"/>
          <p:nvPr/>
        </p:nvSpPr>
        <p:spPr>
          <a:xfrm>
            <a:off x="1305039" y="3813143"/>
            <a:ext cx="7598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2. 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2018 –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userBirthYear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025FB7-C53D-4FFC-B698-40725DB4CB19}"/>
              </a:ext>
            </a:extLst>
          </p:cNvPr>
          <p:cNvSpPr txBox="1"/>
          <p:nvPr/>
        </p:nvSpPr>
        <p:spPr>
          <a:xfrm>
            <a:off x="1251582" y="4797152"/>
            <a:ext cx="7435941" cy="126188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3. </a:t>
            </a:r>
            <a:r>
              <a:rPr lang="en-IE" sz="3200" dirty="0"/>
              <a:t>To print Hello to the user </a:t>
            </a:r>
            <a:r>
              <a:rPr lang="en-IE" sz="3600" dirty="0"/>
              <a:t>:</a:t>
            </a:r>
          </a:p>
          <a:p>
            <a:r>
              <a:rPr lang="en-IE" sz="3600" dirty="0"/>
              <a:t>	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print(“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Hello”,username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2E8AC5-63BC-4A6C-AA83-52A3F3F8AC0C}"/>
              </a:ext>
            </a:extLst>
          </p:cNvPr>
          <p:cNvSpPr txBox="1"/>
          <p:nvPr/>
        </p:nvSpPr>
        <p:spPr>
          <a:xfrm>
            <a:off x="1305040" y="2196979"/>
            <a:ext cx="7229538" cy="1569660"/>
          </a:xfrm>
          <a:prstGeom prst="rect">
            <a:avLst/>
          </a:prstGeom>
          <a:solidFill>
            <a:schemeClr val="bg1">
              <a:lumMod val="65000"/>
              <a:alpha val="1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3200" dirty="0">
                <a:solidFill>
                  <a:srgbClr val="FF0000"/>
                </a:solidFill>
              </a:rPr>
              <a:t>1. </a:t>
            </a:r>
            <a:r>
              <a:rPr lang="en-IE" sz="3200" dirty="0"/>
              <a:t>And use 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userBirthYear</a:t>
            </a:r>
            <a:r>
              <a:rPr lang="en-IE" sz="3200" dirty="0"/>
              <a:t> to store their year of birth.</a:t>
            </a:r>
          </a:p>
          <a:p>
            <a:r>
              <a:rPr lang="en-IE" sz="3200" dirty="0"/>
              <a:t>      (remember this will be stored as text)</a:t>
            </a:r>
          </a:p>
        </p:txBody>
      </p:sp>
    </p:spTree>
    <p:extLst>
      <p:ext uri="{BB962C8B-B14F-4D97-AF65-F5344CB8AC3E}">
        <p14:creationId xmlns:p14="http://schemas.microsoft.com/office/powerpoint/2010/main" val="411001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Sample Code for First Challenge</a:t>
            </a:r>
          </a:p>
        </p:txBody>
      </p:sp>
      <p:pic>
        <p:nvPicPr>
          <p:cNvPr id="13" name="Picture 1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BE98C92-EE34-4BA5-BEA8-2D096D1C5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7638"/>
            <a:ext cx="8701053" cy="46036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3C02FA-A3D0-4E93-BF37-0070E8181148}"/>
              </a:ext>
            </a:extLst>
          </p:cNvPr>
          <p:cNvSpPr txBox="1"/>
          <p:nvPr/>
        </p:nvSpPr>
        <p:spPr>
          <a:xfrm>
            <a:off x="112650" y="6193597"/>
            <a:ext cx="8918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1.22 students should be able to read, write, test, and modify computer programs</a:t>
            </a:r>
          </a:p>
        </p:txBody>
      </p:sp>
    </p:spTree>
    <p:extLst>
      <p:ext uri="{BB962C8B-B14F-4D97-AF65-F5344CB8AC3E}">
        <p14:creationId xmlns:p14="http://schemas.microsoft.com/office/powerpoint/2010/main" val="3315782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385403">
            <a:off x="6591422" y="76315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5"/>
            <a:ext cx="8229600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I am able to:</a:t>
            </a:r>
          </a:p>
          <a:p>
            <a:pPr lvl="1"/>
            <a:r>
              <a:rPr lang="en-IE" sz="3600" dirty="0"/>
              <a:t>Read and understand some basic code</a:t>
            </a:r>
          </a:p>
          <a:p>
            <a:pPr lvl="1"/>
            <a:r>
              <a:rPr lang="en-IE" sz="3600" dirty="0"/>
              <a:t>Modify the code to do other tasks</a:t>
            </a:r>
          </a:p>
          <a:p>
            <a:pPr lvl="1"/>
            <a:r>
              <a:rPr lang="en-IE" sz="3600" dirty="0"/>
              <a:t>Debug some syntax errors</a:t>
            </a:r>
          </a:p>
          <a:p>
            <a:pPr lvl="1"/>
            <a:r>
              <a:rPr lang="en-IE" sz="3600" dirty="0"/>
              <a:t>Debug some logical errors</a:t>
            </a:r>
          </a:p>
          <a:p>
            <a:pPr lvl="1"/>
            <a:r>
              <a:rPr lang="en-IE" sz="3600" dirty="0"/>
              <a:t>Write my own program in Python</a:t>
            </a:r>
          </a:p>
        </p:txBody>
      </p:sp>
    </p:spTree>
    <p:extLst>
      <p:ext uri="{BB962C8B-B14F-4D97-AF65-F5344CB8AC3E}">
        <p14:creationId xmlns:p14="http://schemas.microsoft.com/office/powerpoint/2010/main" val="192560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181186" y="396533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lvl="1"/>
            <a:r>
              <a:rPr lang="en-IE" sz="4000" dirty="0"/>
              <a:t>Read and understand some basic code</a:t>
            </a:r>
          </a:p>
          <a:p>
            <a:pPr lvl="1"/>
            <a:r>
              <a:rPr lang="en-IE" sz="4000" dirty="0"/>
              <a:t>Modify the code to do other tasks</a:t>
            </a:r>
          </a:p>
          <a:p>
            <a:pPr lvl="1"/>
            <a:r>
              <a:rPr lang="en-IE" sz="4000" dirty="0"/>
              <a:t>Debug some syntax errors</a:t>
            </a:r>
          </a:p>
          <a:p>
            <a:pPr lvl="1"/>
            <a:r>
              <a:rPr lang="en-IE" sz="4000" dirty="0"/>
              <a:t>Debug some logical errors</a:t>
            </a:r>
          </a:p>
          <a:p>
            <a:pPr lvl="1"/>
            <a:r>
              <a:rPr lang="en-IE" sz="4000" dirty="0"/>
              <a:t>Write my own program in Python</a:t>
            </a:r>
          </a:p>
          <a:p>
            <a:pPr lvl="1"/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STRINGS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26F4D-BED6-4271-9920-10B97176545A}"/>
              </a:ext>
            </a:extLst>
          </p:cNvPr>
          <p:cNvSpPr txBox="1"/>
          <p:nvPr/>
        </p:nvSpPr>
        <p:spPr>
          <a:xfrm>
            <a:off x="486612" y="1223713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/>
              <a:t>Traditionally, when learning to program, your first line is:</a:t>
            </a:r>
          </a:p>
          <a:p>
            <a:endParaRPr lang="en-IE" sz="3600" dirty="0"/>
          </a:p>
          <a:p>
            <a:endParaRPr lang="en-IE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65DE03-4DBF-40EA-BBF2-FA615320F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63692"/>
            <a:ext cx="6587555" cy="17654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2DCAA42-A408-49D5-AE7E-6DB2FACFF5DB}"/>
              </a:ext>
            </a:extLst>
          </p:cNvPr>
          <p:cNvSpPr txBox="1"/>
          <p:nvPr/>
        </p:nvSpPr>
        <p:spPr>
          <a:xfrm>
            <a:off x="683568" y="4129156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“hello world” </a:t>
            </a:r>
            <a:r>
              <a:rPr lang="en-IE" sz="3600" dirty="0"/>
              <a:t>is an example of a string.</a:t>
            </a:r>
          </a:p>
          <a:p>
            <a:r>
              <a:rPr lang="en-IE" sz="3600" dirty="0"/>
              <a:t>You can enclose it in single quotes also.</a:t>
            </a:r>
          </a:p>
          <a:p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(‘hello world’)</a:t>
            </a:r>
          </a:p>
          <a:p>
            <a:endParaRPr lang="en-IE" sz="3600" dirty="0"/>
          </a:p>
          <a:p>
            <a:endParaRPr lang="en-IE" sz="36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CC4C93-C0B4-4FDA-9172-9C438262543F}"/>
              </a:ext>
            </a:extLst>
          </p:cNvPr>
          <p:cNvCxnSpPr/>
          <p:nvPr/>
        </p:nvCxnSpPr>
        <p:spPr>
          <a:xfrm>
            <a:off x="486612" y="4039298"/>
            <a:ext cx="814724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9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How to Write a Program to 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602230" y="1605748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1. </a:t>
            </a:r>
            <a:r>
              <a:rPr lang="en-IE" sz="4000" dirty="0"/>
              <a:t>Ask the user of your program for their age.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920D9-B7C9-4169-869B-34E05E491623}"/>
              </a:ext>
            </a:extLst>
          </p:cNvPr>
          <p:cNvSpPr txBox="1"/>
          <p:nvPr/>
        </p:nvSpPr>
        <p:spPr>
          <a:xfrm>
            <a:off x="611560" y="3254561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2. </a:t>
            </a:r>
            <a:r>
              <a:rPr lang="en-IE" sz="4000" dirty="0"/>
              <a:t>Add 100 to their age.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EFBA29-B606-4A2E-A5F7-CF105FE71FDE}"/>
              </a:ext>
            </a:extLst>
          </p:cNvPr>
          <p:cNvSpPr txBox="1"/>
          <p:nvPr/>
        </p:nvSpPr>
        <p:spPr>
          <a:xfrm>
            <a:off x="611560" y="4412167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3. </a:t>
            </a:r>
            <a:r>
              <a:rPr lang="en-IE" sz="4000" dirty="0"/>
              <a:t>Print out their age in 100 years.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525E21-B1EA-4921-A416-17770DFE8198}"/>
              </a:ext>
            </a:extLst>
          </p:cNvPr>
          <p:cNvSpPr txBox="1"/>
          <p:nvPr/>
        </p:nvSpPr>
        <p:spPr>
          <a:xfrm>
            <a:off x="53752" y="6183252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1.22 students should be able to read, write, test, and modify computer programs</a:t>
            </a:r>
          </a:p>
        </p:txBody>
      </p:sp>
    </p:spTree>
    <p:extLst>
      <p:ext uri="{BB962C8B-B14F-4D97-AF65-F5344CB8AC3E}">
        <p14:creationId xmlns:p14="http://schemas.microsoft.com/office/powerpoint/2010/main" val="139731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6163" y="249886"/>
            <a:ext cx="8805249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Match up the line of Python code to the line of instruction. Test your program.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565312" y="1445224"/>
            <a:ext cx="19442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1. </a:t>
            </a:r>
            <a:r>
              <a:rPr lang="en-IE" sz="2400" dirty="0"/>
              <a:t>Ask the user of your program for their age.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920D9-B7C9-4169-869B-34E05E491623}"/>
              </a:ext>
            </a:extLst>
          </p:cNvPr>
          <p:cNvSpPr txBox="1"/>
          <p:nvPr/>
        </p:nvSpPr>
        <p:spPr>
          <a:xfrm>
            <a:off x="565312" y="3282611"/>
            <a:ext cx="20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2. </a:t>
            </a:r>
            <a:r>
              <a:rPr lang="en-IE" sz="2400" dirty="0"/>
              <a:t>Add 100 to their age.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EFBA29-B606-4A2E-A5F7-CF105FE71FDE}"/>
              </a:ext>
            </a:extLst>
          </p:cNvPr>
          <p:cNvSpPr txBox="1"/>
          <p:nvPr/>
        </p:nvSpPr>
        <p:spPr>
          <a:xfrm>
            <a:off x="611560" y="4412167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</a:t>
            </a:r>
            <a:r>
              <a:rPr lang="en-IE" sz="2400" dirty="0">
                <a:solidFill>
                  <a:srgbClr val="FF0000"/>
                </a:solidFill>
              </a:rPr>
              <a:t>. </a:t>
            </a:r>
            <a:r>
              <a:rPr lang="en-IE" sz="2400" dirty="0"/>
              <a:t>Print out their age in 100 years.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11D11CC-E5F6-4035-B4D9-9D2BF37F8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087" y="3425117"/>
            <a:ext cx="5032040" cy="863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F475C6-1BEF-4241-B6E8-4689A59A5C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721" y="4797152"/>
            <a:ext cx="5914771" cy="8821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509CBB-D6A7-4C70-BA3D-CD74952DFC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173826"/>
            <a:ext cx="5889433" cy="91323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4501A7-964C-43F5-9248-612999C63810}"/>
              </a:ext>
            </a:extLst>
          </p:cNvPr>
          <p:cNvSpPr txBox="1"/>
          <p:nvPr/>
        </p:nvSpPr>
        <p:spPr>
          <a:xfrm>
            <a:off x="231642" y="6048214"/>
            <a:ext cx="8699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2.20 students should be able to identify and fix/debug warnings and errors in computer code and modify as required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017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A first program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565312" y="1445224"/>
            <a:ext cx="19442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1. </a:t>
            </a:r>
            <a:r>
              <a:rPr lang="en-IE" sz="2400" dirty="0"/>
              <a:t>Ask the user of your program for their age.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920D9-B7C9-4169-869B-34E05E491623}"/>
              </a:ext>
            </a:extLst>
          </p:cNvPr>
          <p:cNvSpPr txBox="1"/>
          <p:nvPr/>
        </p:nvSpPr>
        <p:spPr>
          <a:xfrm>
            <a:off x="565312" y="3282611"/>
            <a:ext cx="20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2. </a:t>
            </a:r>
            <a:r>
              <a:rPr lang="en-IE" sz="2400" dirty="0"/>
              <a:t>Add 100 to their age.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EFBA29-B606-4A2E-A5F7-CF105FE71FDE}"/>
              </a:ext>
            </a:extLst>
          </p:cNvPr>
          <p:cNvSpPr txBox="1"/>
          <p:nvPr/>
        </p:nvSpPr>
        <p:spPr>
          <a:xfrm>
            <a:off x="611560" y="4412167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</a:t>
            </a:r>
            <a:r>
              <a:rPr lang="en-IE" sz="2400" dirty="0">
                <a:solidFill>
                  <a:srgbClr val="FF0000"/>
                </a:solidFill>
              </a:rPr>
              <a:t>. </a:t>
            </a:r>
            <a:r>
              <a:rPr lang="en-IE" sz="2400" dirty="0"/>
              <a:t>Print out their age in 100 years.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11D11CC-E5F6-4035-B4D9-9D2BF37F8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962" y="1877532"/>
            <a:ext cx="5032040" cy="863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F475C6-1BEF-4241-B6E8-4689A59A5C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528" y="3230273"/>
            <a:ext cx="5914771" cy="8821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509CBB-D6A7-4C70-BA3D-CD74952DFC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528" y="4653550"/>
            <a:ext cx="5889433" cy="913238"/>
          </a:xfrm>
          <a:prstGeom prst="rect">
            <a:avLst/>
          </a:prstGeom>
        </p:spPr>
      </p:pic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5435807-C816-4D41-B651-ABEA9A013E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423" y="129494"/>
            <a:ext cx="9810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80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PYTHON doesn’t like TYPOs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563888" y="4796154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Each line has 1 typing error.</a:t>
            </a:r>
          </a:p>
          <a:p>
            <a:r>
              <a:rPr lang="en-IE" sz="2800" dirty="0"/>
              <a:t>Generally called SYNTAX errors.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A8144E3-DC6B-4490-9A05-9C8182A1D35B}"/>
              </a:ext>
            </a:extLst>
          </p:cNvPr>
          <p:cNvGrpSpPr/>
          <p:nvPr/>
        </p:nvGrpSpPr>
        <p:grpSpPr>
          <a:xfrm>
            <a:off x="323528" y="1634241"/>
            <a:ext cx="8208912" cy="1251392"/>
            <a:chOff x="595988" y="2088172"/>
            <a:chExt cx="8360489" cy="82682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360F75-0438-4E74-B3E0-47B897E555EC}"/>
                </a:ext>
              </a:extLst>
            </p:cNvPr>
            <p:cNvSpPr txBox="1"/>
            <p:nvPr/>
          </p:nvSpPr>
          <p:spPr>
            <a:xfrm>
              <a:off x="595988" y="2207106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1. </a:t>
              </a:r>
              <a:endParaRPr lang="en-IE" sz="2400" dirty="0"/>
            </a:p>
          </p:txBody>
        </p:sp>
        <p:pic>
          <p:nvPicPr>
            <p:cNvPr id="14" name="Picture 13" descr="A close up of a logo&#10;&#10;Description generated with high confidence">
              <a:extLst>
                <a:ext uri="{FF2B5EF4-FFF2-40B4-BE49-F238E27FC236}">
                  <a16:creationId xmlns:a16="http://schemas.microsoft.com/office/drawing/2014/main" id="{E5EFAA88-1F1D-4242-A823-64E110091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648" y="2088172"/>
              <a:ext cx="7552829" cy="781639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97DBFDA-719A-4342-8CDE-BDA2E57C8C74}"/>
              </a:ext>
            </a:extLst>
          </p:cNvPr>
          <p:cNvGrpSpPr/>
          <p:nvPr/>
        </p:nvGrpSpPr>
        <p:grpSpPr>
          <a:xfrm>
            <a:off x="373832" y="2671104"/>
            <a:ext cx="7938238" cy="1148832"/>
            <a:chOff x="580930" y="2693192"/>
            <a:chExt cx="7938238" cy="114883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39D0DDC-8BEC-4488-9145-3AD287C405C6}"/>
                </a:ext>
              </a:extLst>
            </p:cNvPr>
            <p:cNvSpPr txBox="1"/>
            <p:nvPr/>
          </p:nvSpPr>
          <p:spPr>
            <a:xfrm>
              <a:off x="580930" y="2974769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2. </a:t>
              </a:r>
              <a:endParaRPr lang="en-IE" sz="2400" dirty="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4BBF0FB-C0ED-4F49-BFDE-C9112F49BE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7720" y="2693192"/>
              <a:ext cx="7161448" cy="1148832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4C4E7E-570C-414C-8273-42F757CC6875}"/>
              </a:ext>
            </a:extLst>
          </p:cNvPr>
          <p:cNvGrpSpPr/>
          <p:nvPr/>
        </p:nvGrpSpPr>
        <p:grpSpPr>
          <a:xfrm>
            <a:off x="397564" y="3837547"/>
            <a:ext cx="8134876" cy="1002684"/>
            <a:chOff x="580930" y="3860013"/>
            <a:chExt cx="8134876" cy="100268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7018FE-8B1C-4F56-A998-93E36710A38D}"/>
                </a:ext>
              </a:extLst>
            </p:cNvPr>
            <p:cNvSpPr txBox="1"/>
            <p:nvPr/>
          </p:nvSpPr>
          <p:spPr>
            <a:xfrm>
              <a:off x="580930" y="3979304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3. </a:t>
              </a:r>
              <a:endParaRPr lang="en-IE" sz="2400" dirty="0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3D6FF4A-152F-480A-8E33-41B73120F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5627" y="3860013"/>
              <a:ext cx="7320179" cy="1002684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552BD48-2138-4AC6-AE72-1803325E3F8F}"/>
              </a:ext>
            </a:extLst>
          </p:cNvPr>
          <p:cNvSpPr txBox="1"/>
          <p:nvPr/>
        </p:nvSpPr>
        <p:spPr>
          <a:xfrm>
            <a:off x="231642" y="6048214"/>
            <a:ext cx="8699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2.20 students should be able to identify and fix/debug warnings and errors in computer code and modify as required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411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Changing the ORDER of the code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563888" y="4796154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PREDICT what might happen here, when line 2 is the first line.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837725-945E-4F1F-8AE9-1C2AED4B9C08}"/>
              </a:ext>
            </a:extLst>
          </p:cNvPr>
          <p:cNvGrpSpPr/>
          <p:nvPr/>
        </p:nvGrpSpPr>
        <p:grpSpPr>
          <a:xfrm>
            <a:off x="570179" y="2776999"/>
            <a:ext cx="6040152" cy="863904"/>
            <a:chOff x="539552" y="1772816"/>
            <a:chExt cx="6040152" cy="863904"/>
          </a:xfrm>
        </p:grpSpPr>
        <p:pic>
          <p:nvPicPr>
            <p:cNvPr id="6" name="Picture 5" descr="A close up of a logo&#10;&#10;Description generated with high confidence">
              <a:extLst>
                <a:ext uri="{FF2B5EF4-FFF2-40B4-BE49-F238E27FC236}">
                  <a16:creationId xmlns:a16="http://schemas.microsoft.com/office/drawing/2014/main" id="{100184D3-59F4-40E7-AC6B-2CC03BE48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7664" y="1772816"/>
              <a:ext cx="5032040" cy="86390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360F75-0438-4E74-B3E0-47B897E555EC}"/>
                </a:ext>
              </a:extLst>
            </p:cNvPr>
            <p:cNvSpPr txBox="1"/>
            <p:nvPr/>
          </p:nvSpPr>
          <p:spPr>
            <a:xfrm>
              <a:off x="539552" y="1850825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1. </a:t>
              </a:r>
              <a:endParaRPr lang="en-IE" sz="24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4CB7609-BC53-4487-930E-40D1EDDBE1BA}"/>
              </a:ext>
            </a:extLst>
          </p:cNvPr>
          <p:cNvGrpSpPr/>
          <p:nvPr/>
        </p:nvGrpSpPr>
        <p:grpSpPr>
          <a:xfrm>
            <a:off x="580930" y="1688277"/>
            <a:ext cx="6853733" cy="882102"/>
            <a:chOff x="580930" y="3038449"/>
            <a:chExt cx="6853733" cy="88210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62BB155-E840-45CD-9095-215420690D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9892" y="3038449"/>
              <a:ext cx="5914771" cy="88210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39D0DDC-8BEC-4488-9145-3AD287C405C6}"/>
                </a:ext>
              </a:extLst>
            </p:cNvPr>
            <p:cNvSpPr txBox="1"/>
            <p:nvPr/>
          </p:nvSpPr>
          <p:spPr>
            <a:xfrm>
              <a:off x="580930" y="3125557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2. </a:t>
              </a:r>
              <a:endParaRPr lang="en-IE" sz="24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82576B4-F6C9-4609-BD67-8365B7E784E3}"/>
              </a:ext>
            </a:extLst>
          </p:cNvPr>
          <p:cNvGrpSpPr/>
          <p:nvPr/>
        </p:nvGrpSpPr>
        <p:grpSpPr>
          <a:xfrm>
            <a:off x="580930" y="3876628"/>
            <a:ext cx="6853733" cy="913238"/>
            <a:chOff x="580930" y="4548834"/>
            <a:chExt cx="6853733" cy="91323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BCF720C-5E3B-4C22-ADCF-82562077F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230" y="4548834"/>
              <a:ext cx="5889433" cy="91323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7018FE-8B1C-4F56-A998-93E36710A38D}"/>
                </a:ext>
              </a:extLst>
            </p:cNvPr>
            <p:cNvSpPr txBox="1"/>
            <p:nvPr/>
          </p:nvSpPr>
          <p:spPr>
            <a:xfrm>
              <a:off x="580930" y="4651510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3. </a:t>
              </a:r>
              <a:endParaRPr lang="en-I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059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E" dirty="0"/>
              <a:t>Changing the ORDER of the code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3563888" y="4796154"/>
            <a:ext cx="5256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/>
              <a:t>PREDICT what happens if line 3 is the first line executed (i.e. if line 3 is the first line to be run)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837725-945E-4F1F-8AE9-1C2AED4B9C08}"/>
              </a:ext>
            </a:extLst>
          </p:cNvPr>
          <p:cNvGrpSpPr/>
          <p:nvPr/>
        </p:nvGrpSpPr>
        <p:grpSpPr>
          <a:xfrm>
            <a:off x="543812" y="3812260"/>
            <a:ext cx="6040152" cy="863904"/>
            <a:chOff x="539552" y="1772816"/>
            <a:chExt cx="6040152" cy="863904"/>
          </a:xfrm>
        </p:grpSpPr>
        <p:pic>
          <p:nvPicPr>
            <p:cNvPr id="6" name="Picture 5" descr="A close up of a logo&#10;&#10;Description generated with high confidence">
              <a:extLst>
                <a:ext uri="{FF2B5EF4-FFF2-40B4-BE49-F238E27FC236}">
                  <a16:creationId xmlns:a16="http://schemas.microsoft.com/office/drawing/2014/main" id="{100184D3-59F4-40E7-AC6B-2CC03BE48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7664" y="1772816"/>
              <a:ext cx="5032040" cy="863904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360F75-0438-4E74-B3E0-47B897E555EC}"/>
                </a:ext>
              </a:extLst>
            </p:cNvPr>
            <p:cNvSpPr txBox="1"/>
            <p:nvPr/>
          </p:nvSpPr>
          <p:spPr>
            <a:xfrm>
              <a:off x="539552" y="1850825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1. </a:t>
              </a:r>
              <a:endParaRPr lang="en-IE" sz="24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4CB7609-BC53-4487-930E-40D1EDDBE1BA}"/>
              </a:ext>
            </a:extLst>
          </p:cNvPr>
          <p:cNvGrpSpPr/>
          <p:nvPr/>
        </p:nvGrpSpPr>
        <p:grpSpPr>
          <a:xfrm>
            <a:off x="514189" y="2834359"/>
            <a:ext cx="6853733" cy="882102"/>
            <a:chOff x="580930" y="3038449"/>
            <a:chExt cx="6853733" cy="88210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62BB155-E840-45CD-9095-215420690D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9892" y="3038449"/>
              <a:ext cx="5914771" cy="88210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39D0DDC-8BEC-4488-9145-3AD287C405C6}"/>
                </a:ext>
              </a:extLst>
            </p:cNvPr>
            <p:cNvSpPr txBox="1"/>
            <p:nvPr/>
          </p:nvSpPr>
          <p:spPr>
            <a:xfrm>
              <a:off x="580930" y="3125557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2. </a:t>
              </a:r>
              <a:endParaRPr lang="en-IE" sz="24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82576B4-F6C9-4609-BD67-8365B7E784E3}"/>
              </a:ext>
            </a:extLst>
          </p:cNvPr>
          <p:cNvGrpSpPr/>
          <p:nvPr/>
        </p:nvGrpSpPr>
        <p:grpSpPr>
          <a:xfrm>
            <a:off x="514189" y="1819329"/>
            <a:ext cx="6853733" cy="913238"/>
            <a:chOff x="580930" y="4548834"/>
            <a:chExt cx="6853733" cy="91323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BCF720C-5E3B-4C22-ADCF-82562077FC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230" y="4548834"/>
              <a:ext cx="5889433" cy="91323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7018FE-8B1C-4F56-A998-93E36710A38D}"/>
                </a:ext>
              </a:extLst>
            </p:cNvPr>
            <p:cNvSpPr txBox="1"/>
            <p:nvPr/>
          </p:nvSpPr>
          <p:spPr>
            <a:xfrm>
              <a:off x="580930" y="4651510"/>
              <a:ext cx="694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4000" dirty="0">
                  <a:solidFill>
                    <a:srgbClr val="FF0000"/>
                  </a:solidFill>
                </a:rPr>
                <a:t>3. </a:t>
              </a:r>
              <a:endParaRPr lang="en-I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86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6044</TotalTime>
  <Words>1600</Words>
  <Application>Microsoft Office PowerPoint</Application>
  <PresentationFormat>On-screen Show (4:3)</PresentationFormat>
  <Paragraphs>162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1_Office Theme</vt:lpstr>
      <vt:lpstr>Office Theme</vt:lpstr>
      <vt:lpstr>Learning to Program in Python</vt:lpstr>
      <vt:lpstr>Learning Intentions</vt:lpstr>
      <vt:lpstr>STRINGS</vt:lpstr>
      <vt:lpstr>How to Write a Program to ….</vt:lpstr>
      <vt:lpstr>Match up the line of Python code to the line of instruction. Test your program.</vt:lpstr>
      <vt:lpstr>A first program</vt:lpstr>
      <vt:lpstr>PYTHON doesn’t like TYPOs</vt:lpstr>
      <vt:lpstr>Changing the ORDER of the code</vt:lpstr>
      <vt:lpstr>Changing the ORDER of the code</vt:lpstr>
      <vt:lpstr>Correct order but Remove INT()</vt:lpstr>
      <vt:lpstr>PYTHON loves CHARACTERS</vt:lpstr>
      <vt:lpstr>You CAST the variables</vt:lpstr>
      <vt:lpstr>How do you know how to write correct PYTHON?</vt:lpstr>
      <vt:lpstr>How do you know how to write correct PYTHON?</vt:lpstr>
      <vt:lpstr>PowerPoint Presentation</vt:lpstr>
      <vt:lpstr>PowerPoint Presentation</vt:lpstr>
      <vt:lpstr>Sample Code for First Challenge</vt:lpstr>
      <vt:lpstr>Learning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 PB</dc:creator>
  <cp:lastModifiedBy>Paul Behan</cp:lastModifiedBy>
  <cp:revision>81</cp:revision>
  <dcterms:created xsi:type="dcterms:W3CDTF">2013-05-23T11:58:22Z</dcterms:created>
  <dcterms:modified xsi:type="dcterms:W3CDTF">2018-04-05T09:01:38Z</dcterms:modified>
</cp:coreProperties>
</file>