
<file path=[Content_Types].xml><?xml version="1.0" encoding="utf-8"?>
<Types xmlns="http://schemas.openxmlformats.org/package/2006/content-types">
  <Default Extension="png" ContentType="image/png"/>
  <Default Extension="png&amp;ehk=H" ContentType="image/png"/>
  <Default Extension="jpeg" ContentType="image/jpeg"/>
  <Default Extension="rels" ContentType="application/vnd.openxmlformats-package.relationships+xml"/>
  <Default Extension="xml" ContentType="application/xml"/>
  <Default Extension="jpg&amp;ehk=qP8SYZNcVvQJKYjeFmtgvA&amp;r=0&amp;pid=OfficeInsert" ContentType="image/jpeg"/>
  <Default Extension="png&amp;ehk=OTXc08G4oHYjnA33wvKmnw&amp;r=0&amp;pid=OfficeInsert" ContentType="image/png"/>
  <Default Extension="jpg&amp;ehk=daqKHDzsFg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48" r:id="rId2"/>
  </p:sldMasterIdLst>
  <p:notesMasterIdLst>
    <p:notesMasterId r:id="rId15"/>
  </p:notesMasterIdLst>
  <p:sldIdLst>
    <p:sldId id="256" r:id="rId3"/>
    <p:sldId id="259" r:id="rId4"/>
    <p:sldId id="284" r:id="rId5"/>
    <p:sldId id="291" r:id="rId6"/>
    <p:sldId id="295" r:id="rId7"/>
    <p:sldId id="300" r:id="rId8"/>
    <p:sldId id="292" r:id="rId9"/>
    <p:sldId id="296" r:id="rId10"/>
    <p:sldId id="297" r:id="rId11"/>
    <p:sldId id="298" r:id="rId12"/>
    <p:sldId id="299" r:id="rId13"/>
    <p:sldId id="26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87656" autoAdjust="0"/>
  </p:normalViewPr>
  <p:slideViewPr>
    <p:cSldViewPr>
      <p:cViewPr varScale="1">
        <p:scale>
          <a:sx n="76" d="100"/>
          <a:sy n="76" d="100"/>
        </p:scale>
        <p:origin x="1613"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Behan" userId="e9d996f74f5bb3a5" providerId="LiveId" clId="{271B8D9E-A30E-45CD-B4E6-2CBFD476A6CE}"/>
  </pc:docChgLst>
  <pc:docChgLst>
    <pc:chgData name="Paul Behan" userId="3dd5e58b-e9bc-46ea-ab82-ff124408224e" providerId="ADAL" clId="{AE7A7365-7902-4D4C-80F7-DEDB2215CF74}"/>
    <pc:docChg chg="custSel modSld">
      <pc:chgData name="Paul Behan" userId="3dd5e58b-e9bc-46ea-ab82-ff124408224e" providerId="ADAL" clId="{AE7A7365-7902-4D4C-80F7-DEDB2215CF74}" dt="2018-04-05T09:31:50.446" v="1032" actId="1076"/>
      <pc:docMkLst>
        <pc:docMk/>
      </pc:docMkLst>
      <pc:sldChg chg="addSp delSp modSp">
        <pc:chgData name="Paul Behan" userId="3dd5e58b-e9bc-46ea-ab82-ff124408224e" providerId="ADAL" clId="{AE7A7365-7902-4D4C-80F7-DEDB2215CF74}" dt="2018-04-05T09:24:38.083" v="712" actId="255"/>
        <pc:sldMkLst>
          <pc:docMk/>
          <pc:sldMk cId="0" sldId="256"/>
        </pc:sldMkLst>
        <pc:spChg chg="mod">
          <ac:chgData name="Paul Behan" userId="3dd5e58b-e9bc-46ea-ab82-ff124408224e" providerId="ADAL" clId="{AE7A7365-7902-4D4C-80F7-DEDB2215CF74}" dt="2018-04-05T09:24:38.083" v="712" actId="255"/>
          <ac:spMkLst>
            <pc:docMk/>
            <pc:sldMk cId="0" sldId="256"/>
            <ac:spMk id="2" creationId="{00000000-0000-0000-0000-000000000000}"/>
          </ac:spMkLst>
        </pc:spChg>
        <pc:spChg chg="del mod">
          <ac:chgData name="Paul Behan" userId="3dd5e58b-e9bc-46ea-ab82-ff124408224e" providerId="ADAL" clId="{AE7A7365-7902-4D4C-80F7-DEDB2215CF74}" dt="2018-03-28T13:25:06.401" v="47" actId="478"/>
          <ac:spMkLst>
            <pc:docMk/>
            <pc:sldMk cId="0" sldId="256"/>
            <ac:spMk id="3" creationId="{00000000-0000-0000-0000-000000000000}"/>
          </ac:spMkLst>
        </pc:spChg>
        <pc:spChg chg="add del mod">
          <ac:chgData name="Paul Behan" userId="3dd5e58b-e9bc-46ea-ab82-ff124408224e" providerId="ADAL" clId="{AE7A7365-7902-4D4C-80F7-DEDB2215CF74}" dt="2018-04-05T09:24:14.253" v="706" actId="478"/>
          <ac:spMkLst>
            <pc:docMk/>
            <pc:sldMk cId="0" sldId="256"/>
            <ac:spMk id="3" creationId="{270150C4-1477-486B-939E-6939A93FF156}"/>
          </ac:spMkLst>
        </pc:spChg>
        <pc:spChg chg="add mod">
          <ac:chgData name="Paul Behan" userId="3dd5e58b-e9bc-46ea-ab82-ff124408224e" providerId="ADAL" clId="{AE7A7365-7902-4D4C-80F7-DEDB2215CF74}" dt="2018-04-05T09:24:28.066" v="710" actId="20577"/>
          <ac:spMkLst>
            <pc:docMk/>
            <pc:sldMk cId="0" sldId="256"/>
            <ac:spMk id="4" creationId="{15E577BF-7E3D-47EB-ACFD-B919D54064BC}"/>
          </ac:spMkLst>
        </pc:spChg>
      </pc:sldChg>
      <pc:sldChg chg="modSp">
        <pc:chgData name="Paul Behan" userId="3dd5e58b-e9bc-46ea-ab82-ff124408224e" providerId="ADAL" clId="{AE7A7365-7902-4D4C-80F7-DEDB2215CF74}" dt="2018-03-28T13:25:31.496" v="48" actId="1076"/>
        <pc:sldMkLst>
          <pc:docMk/>
          <pc:sldMk cId="3643977079" sldId="259"/>
        </pc:sldMkLst>
        <pc:spChg chg="mod">
          <ac:chgData name="Paul Behan" userId="3dd5e58b-e9bc-46ea-ab82-ff124408224e" providerId="ADAL" clId="{AE7A7365-7902-4D4C-80F7-DEDB2215CF74}" dt="2018-03-28T13:25:31.496" v="48" actId="1076"/>
          <ac:spMkLst>
            <pc:docMk/>
            <pc:sldMk cId="3643977079" sldId="259"/>
            <ac:spMk id="3" creationId="{00000000-0000-0000-0000-000000000000}"/>
          </ac:spMkLst>
        </pc:spChg>
      </pc:sldChg>
      <pc:sldChg chg="modNotesTx">
        <pc:chgData name="Paul Behan" userId="3dd5e58b-e9bc-46ea-ab82-ff124408224e" providerId="ADAL" clId="{AE7A7365-7902-4D4C-80F7-DEDB2215CF74}" dt="2018-03-28T14:44:34.229" v="703" actId="20577"/>
        <pc:sldMkLst>
          <pc:docMk/>
          <pc:sldMk cId="2646030292" sldId="260"/>
        </pc:sldMkLst>
      </pc:sldChg>
      <pc:sldChg chg="addSp delSp modSp modNotesTx">
        <pc:chgData name="Paul Behan" userId="3dd5e58b-e9bc-46ea-ab82-ff124408224e" providerId="ADAL" clId="{AE7A7365-7902-4D4C-80F7-DEDB2215CF74}" dt="2018-04-05T09:25:51.890" v="759" actId="20577"/>
        <pc:sldMkLst>
          <pc:docMk/>
          <pc:sldMk cId="2045904239" sldId="284"/>
        </pc:sldMkLst>
        <pc:spChg chg="add del mod">
          <ac:chgData name="Paul Behan" userId="3dd5e58b-e9bc-46ea-ab82-ff124408224e" providerId="ADAL" clId="{AE7A7365-7902-4D4C-80F7-DEDB2215CF74}" dt="2018-03-28T13:20:48.135" v="2" actId="20577"/>
          <ac:spMkLst>
            <pc:docMk/>
            <pc:sldMk cId="2045904239" sldId="284"/>
            <ac:spMk id="3" creationId="{83F02638-79EC-4028-A491-CF68BE63CD5A}"/>
          </ac:spMkLst>
        </pc:spChg>
      </pc:sldChg>
      <pc:sldChg chg="modSp setBg modNotesTx">
        <pc:chgData name="Paul Behan" userId="3dd5e58b-e9bc-46ea-ab82-ff124408224e" providerId="ADAL" clId="{AE7A7365-7902-4D4C-80F7-DEDB2215CF74}" dt="2018-04-05T09:26:10.782" v="762" actId="20577"/>
        <pc:sldMkLst>
          <pc:docMk/>
          <pc:sldMk cId="3689132096" sldId="291"/>
        </pc:sldMkLst>
        <pc:spChg chg="mod">
          <ac:chgData name="Paul Behan" userId="3dd5e58b-e9bc-46ea-ab82-ff124408224e" providerId="ADAL" clId="{AE7A7365-7902-4D4C-80F7-DEDB2215CF74}" dt="2018-04-05T09:26:10.782" v="762" actId="20577"/>
          <ac:spMkLst>
            <pc:docMk/>
            <pc:sldMk cId="3689132096" sldId="291"/>
            <ac:spMk id="2" creationId="{CBDE24EF-3566-457D-BB52-F16D0A205DD4}"/>
          </ac:spMkLst>
        </pc:spChg>
      </pc:sldChg>
      <pc:sldChg chg="modSp modNotesTx">
        <pc:chgData name="Paul Behan" userId="3dd5e58b-e9bc-46ea-ab82-ff124408224e" providerId="ADAL" clId="{AE7A7365-7902-4D4C-80F7-DEDB2215CF74}" dt="2018-03-28T14:38:27.170" v="472" actId="1076"/>
        <pc:sldMkLst>
          <pc:docMk/>
          <pc:sldMk cId="831546822" sldId="292"/>
        </pc:sldMkLst>
        <pc:spChg chg="mod">
          <ac:chgData name="Paul Behan" userId="3dd5e58b-e9bc-46ea-ab82-ff124408224e" providerId="ADAL" clId="{AE7A7365-7902-4D4C-80F7-DEDB2215CF74}" dt="2018-03-28T14:38:27.170" v="472" actId="1076"/>
          <ac:spMkLst>
            <pc:docMk/>
            <pc:sldMk cId="831546822" sldId="292"/>
            <ac:spMk id="3" creationId="{00000000-0000-0000-0000-000000000000}"/>
          </ac:spMkLst>
        </pc:spChg>
      </pc:sldChg>
      <pc:sldChg chg="addSp modSp setBg">
        <pc:chgData name="Paul Behan" userId="3dd5e58b-e9bc-46ea-ab82-ff124408224e" providerId="ADAL" clId="{AE7A7365-7902-4D4C-80F7-DEDB2215CF74}" dt="2018-04-05T09:26:53.314" v="786" actId="20577"/>
        <pc:sldMkLst>
          <pc:docMk/>
          <pc:sldMk cId="550641717" sldId="295"/>
        </pc:sldMkLst>
        <pc:spChg chg="mod">
          <ac:chgData name="Paul Behan" userId="3dd5e58b-e9bc-46ea-ab82-ff124408224e" providerId="ADAL" clId="{AE7A7365-7902-4D4C-80F7-DEDB2215CF74}" dt="2018-04-05T09:26:53.314" v="786" actId="20577"/>
          <ac:spMkLst>
            <pc:docMk/>
            <pc:sldMk cId="550641717" sldId="295"/>
            <ac:spMk id="2" creationId="{CBDE24EF-3566-457D-BB52-F16D0A205DD4}"/>
          </ac:spMkLst>
        </pc:spChg>
        <pc:spChg chg="add mod">
          <ac:chgData name="Paul Behan" userId="3dd5e58b-e9bc-46ea-ab82-ff124408224e" providerId="ADAL" clId="{AE7A7365-7902-4D4C-80F7-DEDB2215CF74}" dt="2018-03-28T13:22:24.347" v="5" actId="14100"/>
          <ac:spMkLst>
            <pc:docMk/>
            <pc:sldMk cId="550641717" sldId="295"/>
            <ac:spMk id="6" creationId="{8E66B756-E03D-4E2C-B925-38502F09C4EC}"/>
          </ac:spMkLst>
        </pc:spChg>
      </pc:sldChg>
      <pc:sldChg chg="modSp">
        <pc:chgData name="Paul Behan" userId="3dd5e58b-e9bc-46ea-ab82-ff124408224e" providerId="ADAL" clId="{AE7A7365-7902-4D4C-80F7-DEDB2215CF74}" dt="2018-03-28T14:38:31.175" v="473" actId="1076"/>
        <pc:sldMkLst>
          <pc:docMk/>
          <pc:sldMk cId="3909371758" sldId="296"/>
        </pc:sldMkLst>
        <pc:spChg chg="mod">
          <ac:chgData name="Paul Behan" userId="3dd5e58b-e9bc-46ea-ab82-ff124408224e" providerId="ADAL" clId="{AE7A7365-7902-4D4C-80F7-DEDB2215CF74}" dt="2018-03-28T14:38:31.175" v="473" actId="1076"/>
          <ac:spMkLst>
            <pc:docMk/>
            <pc:sldMk cId="3909371758" sldId="296"/>
            <ac:spMk id="3" creationId="{00000000-0000-0000-0000-000000000000}"/>
          </ac:spMkLst>
        </pc:spChg>
      </pc:sldChg>
      <pc:sldChg chg="addSp modSp">
        <pc:chgData name="Paul Behan" userId="3dd5e58b-e9bc-46ea-ab82-ff124408224e" providerId="ADAL" clId="{AE7A7365-7902-4D4C-80F7-DEDB2215CF74}" dt="2018-04-05T09:31:50.446" v="1032" actId="1076"/>
        <pc:sldMkLst>
          <pc:docMk/>
          <pc:sldMk cId="3369661247" sldId="297"/>
        </pc:sldMkLst>
        <pc:spChg chg="mod">
          <ac:chgData name="Paul Behan" userId="3dd5e58b-e9bc-46ea-ab82-ff124408224e" providerId="ADAL" clId="{AE7A7365-7902-4D4C-80F7-DEDB2215CF74}" dt="2018-04-05T09:31:48.102" v="1031" actId="14100"/>
          <ac:spMkLst>
            <pc:docMk/>
            <pc:sldMk cId="3369661247" sldId="297"/>
            <ac:spMk id="3" creationId="{00000000-0000-0000-0000-000000000000}"/>
          </ac:spMkLst>
        </pc:spChg>
        <pc:spChg chg="mod">
          <ac:chgData name="Paul Behan" userId="3dd5e58b-e9bc-46ea-ab82-ff124408224e" providerId="ADAL" clId="{AE7A7365-7902-4D4C-80F7-DEDB2215CF74}" dt="2018-04-05T09:31:50.446" v="1032" actId="1076"/>
          <ac:spMkLst>
            <pc:docMk/>
            <pc:sldMk cId="3369661247" sldId="297"/>
            <ac:spMk id="7" creationId="{02BA3833-A932-4468-A30B-EB52C126AFA1}"/>
          </ac:spMkLst>
        </pc:spChg>
        <pc:spChg chg="add mod">
          <ac:chgData name="Paul Behan" userId="3dd5e58b-e9bc-46ea-ab82-ff124408224e" providerId="ADAL" clId="{AE7A7365-7902-4D4C-80F7-DEDB2215CF74}" dt="2018-04-05T09:31:36.820" v="1030" actId="1076"/>
          <ac:spMkLst>
            <pc:docMk/>
            <pc:sldMk cId="3369661247" sldId="297"/>
            <ac:spMk id="8" creationId="{63B780BF-397C-425B-8D4A-49C3D5DBE5D6}"/>
          </ac:spMkLst>
        </pc:spChg>
      </pc:sldChg>
      <pc:sldChg chg="modSp setBg modNotesTx">
        <pc:chgData name="Paul Behan" userId="3dd5e58b-e9bc-46ea-ab82-ff124408224e" providerId="ADAL" clId="{AE7A7365-7902-4D4C-80F7-DEDB2215CF74}" dt="2018-04-05T09:30:47.671" v="1026" actId="20577"/>
        <pc:sldMkLst>
          <pc:docMk/>
          <pc:sldMk cId="2023420105" sldId="298"/>
        </pc:sldMkLst>
        <pc:spChg chg="mod">
          <ac:chgData name="Paul Behan" userId="3dd5e58b-e9bc-46ea-ab82-ff124408224e" providerId="ADAL" clId="{AE7A7365-7902-4D4C-80F7-DEDB2215CF74}" dt="2018-04-05T09:28:19.984" v="788" actId="20577"/>
          <ac:spMkLst>
            <pc:docMk/>
            <pc:sldMk cId="2023420105" sldId="298"/>
            <ac:spMk id="2" creationId="{CBDE24EF-3566-457D-BB52-F16D0A205DD4}"/>
          </ac:spMkLst>
        </pc:spChg>
      </pc:sldChg>
      <pc:sldChg chg="addSp modSp setBg">
        <pc:chgData name="Paul Behan" userId="3dd5e58b-e9bc-46ea-ab82-ff124408224e" providerId="ADAL" clId="{AE7A7365-7902-4D4C-80F7-DEDB2215CF74}" dt="2018-03-28T14:41:15.664" v="491" actId="1076"/>
        <pc:sldMkLst>
          <pc:docMk/>
          <pc:sldMk cId="2735941096" sldId="299"/>
        </pc:sldMkLst>
        <pc:spChg chg="add mod">
          <ac:chgData name="Paul Behan" userId="3dd5e58b-e9bc-46ea-ab82-ff124408224e" providerId="ADAL" clId="{AE7A7365-7902-4D4C-80F7-DEDB2215CF74}" dt="2018-03-28T14:41:15.664" v="491" actId="1076"/>
          <ac:spMkLst>
            <pc:docMk/>
            <pc:sldMk cId="2735941096" sldId="299"/>
            <ac:spMk id="4" creationId="{B263E2A3-1B37-4E01-9F19-8349E4D9C0A6}"/>
          </ac:spMkLst>
        </pc:spChg>
      </pc:sldChg>
      <pc:sldChg chg="addSp modSp setBg modNotesTx">
        <pc:chgData name="Paul Behan" userId="3dd5e58b-e9bc-46ea-ab82-ff124408224e" providerId="ADAL" clId="{AE7A7365-7902-4D4C-80F7-DEDB2215CF74}" dt="2018-03-28T13:44:46.334" v="253" actId="1076"/>
        <pc:sldMkLst>
          <pc:docMk/>
          <pc:sldMk cId="299047321" sldId="300"/>
        </pc:sldMkLst>
        <pc:spChg chg="add mod">
          <ac:chgData name="Paul Behan" userId="3dd5e58b-e9bc-46ea-ab82-ff124408224e" providerId="ADAL" clId="{AE7A7365-7902-4D4C-80F7-DEDB2215CF74}" dt="2018-03-28T13:44:46.334" v="253" actId="1076"/>
          <ac:spMkLst>
            <pc:docMk/>
            <pc:sldMk cId="299047321" sldId="300"/>
            <ac:spMk id="4" creationId="{91A8EA28-111C-42B9-8DAB-DAE5E37FC24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408EF2-A9E7-4AC3-A802-968461B2836C}" type="datetimeFigureOut">
              <a:rPr lang="en-IE" smtClean="0"/>
              <a:pPr/>
              <a:t>05/04/2018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8CF78B-96D2-4305-8711-1B89159C1975}" type="slidenum">
              <a:rPr lang="en-IE" smtClean="0"/>
              <a:pPr/>
              <a:t>‹#›</a:t>
            </a:fld>
            <a:endParaRPr lang="en-IE"/>
          </a:p>
        </p:txBody>
      </p:sp>
    </p:spTree>
    <p:extLst>
      <p:ext uri="{BB962C8B-B14F-4D97-AF65-F5344CB8AC3E}">
        <p14:creationId xmlns:p14="http://schemas.microsoft.com/office/powerpoint/2010/main" val="2750894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Ensure the teams of students can easily transfer files (email, shared learning space) within the group.</a:t>
            </a:r>
          </a:p>
        </p:txBody>
      </p:sp>
      <p:sp>
        <p:nvSpPr>
          <p:cNvPr id="4" name="Slide Number Placeholder 3"/>
          <p:cNvSpPr>
            <a:spLocks noGrp="1"/>
          </p:cNvSpPr>
          <p:nvPr>
            <p:ph type="sldNum" sz="quarter" idx="10"/>
          </p:nvPr>
        </p:nvSpPr>
        <p:spPr/>
        <p:txBody>
          <a:bodyPr/>
          <a:lstStyle/>
          <a:p>
            <a:fld id="{B48CF78B-96D2-4305-8711-1B89159C1975}" type="slidenum">
              <a:rPr lang="en-IE" smtClean="0"/>
              <a:pPr/>
              <a:t>1</a:t>
            </a:fld>
            <a:endParaRPr lang="en-IE"/>
          </a:p>
        </p:txBody>
      </p:sp>
    </p:spTree>
    <p:extLst>
      <p:ext uri="{BB962C8B-B14F-4D97-AF65-F5344CB8AC3E}">
        <p14:creationId xmlns:p14="http://schemas.microsoft.com/office/powerpoint/2010/main" val="3035729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This task may have been done before individually or in groups. </a:t>
            </a:r>
          </a:p>
          <a:p>
            <a:r>
              <a:rPr lang="en-IE" dirty="0"/>
              <a:t>Encourage a modular approach, ensuring that the child programs (the first 2 in the slide above) are unit tested before being used by the parent program (the 3</a:t>
            </a:r>
            <a:r>
              <a:rPr lang="en-IE" baseline="30000" dirty="0"/>
              <a:t>rd</a:t>
            </a:r>
            <a:r>
              <a:rPr lang="en-IE" dirty="0"/>
              <a:t> program in the slide above)</a:t>
            </a:r>
          </a:p>
        </p:txBody>
      </p:sp>
      <p:sp>
        <p:nvSpPr>
          <p:cNvPr id="4" name="Slide Number Placeholder 3"/>
          <p:cNvSpPr>
            <a:spLocks noGrp="1"/>
          </p:cNvSpPr>
          <p:nvPr>
            <p:ph type="sldNum" sz="quarter" idx="10"/>
          </p:nvPr>
        </p:nvSpPr>
        <p:spPr/>
        <p:txBody>
          <a:bodyPr/>
          <a:lstStyle/>
          <a:p>
            <a:fld id="{B48CF78B-96D2-4305-8711-1B89159C1975}" type="slidenum">
              <a:rPr lang="en-IE" smtClean="0"/>
              <a:pPr/>
              <a:t>10</a:t>
            </a:fld>
            <a:endParaRPr lang="en-IE"/>
          </a:p>
        </p:txBody>
      </p:sp>
    </p:spTree>
    <p:extLst>
      <p:ext uri="{BB962C8B-B14F-4D97-AF65-F5344CB8AC3E}">
        <p14:creationId xmlns:p14="http://schemas.microsoft.com/office/powerpoint/2010/main" val="4267477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Key Aim: Students do unit tests to ensure their part of the jigsaw works (with help from the team if necessary) without being told it is UNIT testing</a:t>
            </a:r>
          </a:p>
        </p:txBody>
      </p:sp>
      <p:sp>
        <p:nvSpPr>
          <p:cNvPr id="4" name="Slide Number Placeholder 3"/>
          <p:cNvSpPr>
            <a:spLocks noGrp="1"/>
          </p:cNvSpPr>
          <p:nvPr>
            <p:ph type="sldNum" sz="quarter" idx="10"/>
          </p:nvPr>
        </p:nvSpPr>
        <p:spPr/>
        <p:txBody>
          <a:bodyPr/>
          <a:lstStyle/>
          <a:p>
            <a:fld id="{B48CF78B-96D2-4305-8711-1B89159C1975}" type="slidenum">
              <a:rPr lang="en-IE" smtClean="0"/>
              <a:pPr/>
              <a:t>11</a:t>
            </a:fld>
            <a:endParaRPr lang="en-IE"/>
          </a:p>
        </p:txBody>
      </p:sp>
    </p:spTree>
    <p:extLst>
      <p:ext uri="{BB962C8B-B14F-4D97-AF65-F5344CB8AC3E}">
        <p14:creationId xmlns:p14="http://schemas.microsoft.com/office/powerpoint/2010/main" val="1461420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LOs indicated are ones that can be achieved through these tasks and lesson. It is neither an exhaustive or exclusive list. Please refer to the SPEC on the ncca.</a:t>
            </a:r>
            <a:r>
              <a:rPr lang="en-IE"/>
              <a:t>ie website.</a:t>
            </a:r>
          </a:p>
        </p:txBody>
      </p:sp>
      <p:sp>
        <p:nvSpPr>
          <p:cNvPr id="4" name="Slide Number Placeholder 3"/>
          <p:cNvSpPr>
            <a:spLocks noGrp="1"/>
          </p:cNvSpPr>
          <p:nvPr>
            <p:ph type="sldNum" sz="quarter" idx="10"/>
          </p:nvPr>
        </p:nvSpPr>
        <p:spPr/>
        <p:txBody>
          <a:bodyPr/>
          <a:lstStyle/>
          <a:p>
            <a:fld id="{B48CF78B-96D2-4305-8711-1B89159C1975}" type="slidenum">
              <a:rPr lang="en-IE" smtClean="0"/>
              <a:pPr/>
              <a:t>12</a:t>
            </a:fld>
            <a:endParaRPr lang="en-IE"/>
          </a:p>
        </p:txBody>
      </p:sp>
    </p:spTree>
    <p:extLst>
      <p:ext uri="{BB962C8B-B14F-4D97-AF65-F5344CB8AC3E}">
        <p14:creationId xmlns:p14="http://schemas.microsoft.com/office/powerpoint/2010/main" val="4196497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 key line of Python to include at the end of each program in which functions are to be imported is :  </a:t>
            </a:r>
            <a:r>
              <a:rPr lang="en-IE" b="1" dirty="0">
                <a:latin typeface="Courier"/>
              </a:rPr>
              <a:t>if __name__ = “__main__” :  </a:t>
            </a:r>
            <a:r>
              <a:rPr lang="en-IE" b="1" dirty="0" err="1">
                <a:latin typeface="Courier"/>
              </a:rPr>
              <a:t>myFn</a:t>
            </a:r>
            <a:r>
              <a:rPr lang="en-IE" b="1" dirty="0">
                <a:latin typeface="Courier"/>
              </a:rPr>
              <a:t>()</a:t>
            </a:r>
          </a:p>
          <a:p>
            <a:r>
              <a:rPr lang="en-IE" dirty="0"/>
              <a:t>The function that is called (in this case </a:t>
            </a:r>
            <a:r>
              <a:rPr lang="en-IE" dirty="0" err="1"/>
              <a:t>myFn</a:t>
            </a:r>
            <a:r>
              <a:rPr lang="en-IE" dirty="0"/>
              <a:t>() ) is the main function that will execute the task.</a:t>
            </a:r>
          </a:p>
          <a:p>
            <a:r>
              <a:rPr lang="en-IE" dirty="0"/>
              <a:t>Keep this until the tasks are complete. So the students  can enhance the import process.</a:t>
            </a:r>
          </a:p>
        </p:txBody>
      </p:sp>
      <p:sp>
        <p:nvSpPr>
          <p:cNvPr id="4" name="Slide Number Placeholder 3"/>
          <p:cNvSpPr>
            <a:spLocks noGrp="1"/>
          </p:cNvSpPr>
          <p:nvPr>
            <p:ph type="sldNum" sz="quarter" idx="10"/>
          </p:nvPr>
        </p:nvSpPr>
        <p:spPr/>
        <p:txBody>
          <a:bodyPr/>
          <a:lstStyle/>
          <a:p>
            <a:fld id="{B48CF78B-96D2-4305-8711-1B89159C1975}" type="slidenum">
              <a:rPr lang="en-IE" smtClean="0"/>
              <a:pPr/>
              <a:t>2</a:t>
            </a:fld>
            <a:endParaRPr lang="en-IE"/>
          </a:p>
        </p:txBody>
      </p:sp>
    </p:spTree>
    <p:extLst>
      <p:ext uri="{BB962C8B-B14F-4D97-AF65-F5344CB8AC3E}">
        <p14:creationId xmlns:p14="http://schemas.microsoft.com/office/powerpoint/2010/main" val="1371341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 brief overview of how to define a definition.</a:t>
            </a:r>
          </a:p>
        </p:txBody>
      </p:sp>
      <p:sp>
        <p:nvSpPr>
          <p:cNvPr id="4" name="Slide Number Placeholder 3"/>
          <p:cNvSpPr>
            <a:spLocks noGrp="1"/>
          </p:cNvSpPr>
          <p:nvPr>
            <p:ph type="sldNum" sz="quarter" idx="10"/>
          </p:nvPr>
        </p:nvSpPr>
        <p:spPr/>
        <p:txBody>
          <a:bodyPr/>
          <a:lstStyle/>
          <a:p>
            <a:fld id="{B48CF78B-96D2-4305-8711-1B89159C1975}" type="slidenum">
              <a:rPr lang="en-IE" smtClean="0"/>
              <a:pPr/>
              <a:t>3</a:t>
            </a:fld>
            <a:endParaRPr lang="en-IE"/>
          </a:p>
        </p:txBody>
      </p:sp>
    </p:spTree>
    <p:extLst>
      <p:ext uri="{BB962C8B-B14F-4D97-AF65-F5344CB8AC3E}">
        <p14:creationId xmlns:p14="http://schemas.microsoft.com/office/powerpoint/2010/main" val="119891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This task was done individually in the section on functions (both recursively and non-recursively) .</a:t>
            </a:r>
          </a:p>
          <a:p>
            <a:r>
              <a:rPr lang="en-IE" dirty="0"/>
              <a:t>Recall that a cool way to reverse a list  is </a:t>
            </a:r>
            <a:r>
              <a:rPr lang="en-IE" dirty="0" err="1"/>
              <a:t>revPhrase</a:t>
            </a:r>
            <a:r>
              <a:rPr lang="en-IE" dirty="0"/>
              <a:t> = </a:t>
            </a:r>
            <a:r>
              <a:rPr lang="en-IE" dirty="0" err="1"/>
              <a:t>userPhrase</a:t>
            </a:r>
            <a:r>
              <a:rPr lang="en-IE" dirty="0"/>
              <a:t>[ : : -1]    …… let the students figure out their own ways first.</a:t>
            </a:r>
          </a:p>
          <a:p>
            <a:r>
              <a:rPr lang="en-IE" dirty="0"/>
              <a:t>A sample version of what the modular design could look like is in a folder in this section of the ncca.ie website.</a:t>
            </a:r>
          </a:p>
        </p:txBody>
      </p:sp>
      <p:sp>
        <p:nvSpPr>
          <p:cNvPr id="4" name="Slide Number Placeholder 3"/>
          <p:cNvSpPr>
            <a:spLocks noGrp="1"/>
          </p:cNvSpPr>
          <p:nvPr>
            <p:ph type="sldNum" sz="quarter" idx="10"/>
          </p:nvPr>
        </p:nvSpPr>
        <p:spPr/>
        <p:txBody>
          <a:bodyPr/>
          <a:lstStyle/>
          <a:p>
            <a:fld id="{B48CF78B-96D2-4305-8711-1B89159C1975}" type="slidenum">
              <a:rPr lang="en-IE" smtClean="0"/>
              <a:pPr/>
              <a:t>4</a:t>
            </a:fld>
            <a:endParaRPr lang="en-IE"/>
          </a:p>
        </p:txBody>
      </p:sp>
    </p:spTree>
    <p:extLst>
      <p:ext uri="{BB962C8B-B14F-4D97-AF65-F5344CB8AC3E}">
        <p14:creationId xmlns:p14="http://schemas.microsoft.com/office/powerpoint/2010/main" val="3993788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Key Aim: Students do unit tests to ensure their part of the jigsaw works (with help from the team if necessary) without being told it is UNIT testing</a:t>
            </a:r>
          </a:p>
        </p:txBody>
      </p:sp>
      <p:sp>
        <p:nvSpPr>
          <p:cNvPr id="4" name="Slide Number Placeholder 3"/>
          <p:cNvSpPr>
            <a:spLocks noGrp="1"/>
          </p:cNvSpPr>
          <p:nvPr>
            <p:ph type="sldNum" sz="quarter" idx="10"/>
          </p:nvPr>
        </p:nvSpPr>
        <p:spPr/>
        <p:txBody>
          <a:bodyPr/>
          <a:lstStyle/>
          <a:p>
            <a:fld id="{B48CF78B-96D2-4305-8711-1B89159C1975}" type="slidenum">
              <a:rPr lang="en-IE" smtClean="0"/>
              <a:pPr/>
              <a:t>5</a:t>
            </a:fld>
            <a:endParaRPr lang="en-IE"/>
          </a:p>
        </p:txBody>
      </p:sp>
    </p:spTree>
    <p:extLst>
      <p:ext uri="{BB962C8B-B14F-4D97-AF65-F5344CB8AC3E}">
        <p14:creationId xmlns:p14="http://schemas.microsoft.com/office/powerpoint/2010/main" val="3558213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See http://computationaltales.blogspot.ie/2011/05/importance-of-unit-testing-magical.html   …..  Or just Google some the key words.</a:t>
            </a:r>
          </a:p>
          <a:p>
            <a:r>
              <a:rPr lang="en-IE" dirty="0"/>
              <a:t>See online resources on NCCA/PDST for descriptions of other tests such as system/integration tests or function (black box) tests.</a:t>
            </a:r>
          </a:p>
          <a:p>
            <a:r>
              <a:rPr lang="en-IE" dirty="0"/>
              <a:t>The 4 stages are UNIT(1 block) -&gt; FUNCTION(block interfaces) -&gt; SYSTEM(all blocks) -&gt;ACCEPTANCE(user) testing.</a:t>
            </a:r>
          </a:p>
        </p:txBody>
      </p:sp>
      <p:sp>
        <p:nvSpPr>
          <p:cNvPr id="4" name="Slide Number Placeholder 3"/>
          <p:cNvSpPr>
            <a:spLocks noGrp="1"/>
          </p:cNvSpPr>
          <p:nvPr>
            <p:ph type="sldNum" sz="quarter" idx="10"/>
          </p:nvPr>
        </p:nvSpPr>
        <p:spPr/>
        <p:txBody>
          <a:bodyPr/>
          <a:lstStyle/>
          <a:p>
            <a:fld id="{B48CF78B-96D2-4305-8711-1B89159C1975}" type="slidenum">
              <a:rPr lang="en-IE" smtClean="0"/>
              <a:pPr/>
              <a:t>6</a:t>
            </a:fld>
            <a:endParaRPr lang="en-IE"/>
          </a:p>
        </p:txBody>
      </p:sp>
    </p:spTree>
    <p:extLst>
      <p:ext uri="{BB962C8B-B14F-4D97-AF65-F5344CB8AC3E}">
        <p14:creationId xmlns:p14="http://schemas.microsoft.com/office/powerpoint/2010/main" val="507750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Once the tasks are coming together, show the students how to import their functions into the main program.</a:t>
            </a:r>
          </a:p>
          <a:p>
            <a:r>
              <a:rPr lang="en-IE" dirty="0"/>
              <a:t>A sample of the code is given in the folder in the section for this concept on the ncca.ie website.</a:t>
            </a:r>
          </a:p>
          <a:p>
            <a:r>
              <a:rPr lang="en-IE" dirty="0"/>
              <a:t> …. Some of the teams could be encouraged into doing this themselves before being shown.</a:t>
            </a:r>
          </a:p>
        </p:txBody>
      </p:sp>
      <p:sp>
        <p:nvSpPr>
          <p:cNvPr id="4" name="Slide Number Placeholder 3"/>
          <p:cNvSpPr>
            <a:spLocks noGrp="1"/>
          </p:cNvSpPr>
          <p:nvPr>
            <p:ph type="sldNum" sz="quarter" idx="10"/>
          </p:nvPr>
        </p:nvSpPr>
        <p:spPr/>
        <p:txBody>
          <a:bodyPr/>
          <a:lstStyle/>
          <a:p>
            <a:fld id="{798E70F5-F765-4AEF-B7F1-D2874B49F805}" type="slidenum">
              <a:rPr lang="en-IE" smtClean="0"/>
              <a:pPr/>
              <a:t>7</a:t>
            </a:fld>
            <a:endParaRPr lang="en-IE"/>
          </a:p>
        </p:txBody>
      </p:sp>
    </p:spTree>
    <p:extLst>
      <p:ext uri="{BB962C8B-B14F-4D97-AF65-F5344CB8AC3E}">
        <p14:creationId xmlns:p14="http://schemas.microsoft.com/office/powerpoint/2010/main" val="17253795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Once the tasks are coming together, show the students how to import their functions into the main program  … A sample of the code is given …. Some of the teams could be encouraged into doing this themselves before being shown.</a:t>
            </a:r>
          </a:p>
        </p:txBody>
      </p:sp>
      <p:sp>
        <p:nvSpPr>
          <p:cNvPr id="4" name="Slide Number Placeholder 3"/>
          <p:cNvSpPr>
            <a:spLocks noGrp="1"/>
          </p:cNvSpPr>
          <p:nvPr>
            <p:ph type="sldNum" sz="quarter" idx="10"/>
          </p:nvPr>
        </p:nvSpPr>
        <p:spPr/>
        <p:txBody>
          <a:bodyPr/>
          <a:lstStyle/>
          <a:p>
            <a:fld id="{798E70F5-F765-4AEF-B7F1-D2874B49F805}" type="slidenum">
              <a:rPr lang="en-IE" smtClean="0"/>
              <a:pPr/>
              <a:t>8</a:t>
            </a:fld>
            <a:endParaRPr lang="en-IE"/>
          </a:p>
        </p:txBody>
      </p:sp>
    </p:spTree>
    <p:extLst>
      <p:ext uri="{BB962C8B-B14F-4D97-AF65-F5344CB8AC3E}">
        <p14:creationId xmlns:p14="http://schemas.microsoft.com/office/powerpoint/2010/main" val="30665195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Once the tasks are coming together, show the students how to import their functions into the main program  … A sample of the code is given …. Some of the teams could be encouraged into doing this themselves before being shown.</a:t>
            </a:r>
          </a:p>
        </p:txBody>
      </p:sp>
      <p:sp>
        <p:nvSpPr>
          <p:cNvPr id="4" name="Slide Number Placeholder 3"/>
          <p:cNvSpPr>
            <a:spLocks noGrp="1"/>
          </p:cNvSpPr>
          <p:nvPr>
            <p:ph type="sldNum" sz="quarter" idx="10"/>
          </p:nvPr>
        </p:nvSpPr>
        <p:spPr/>
        <p:txBody>
          <a:bodyPr/>
          <a:lstStyle/>
          <a:p>
            <a:fld id="{798E70F5-F765-4AEF-B7F1-D2874B49F805}" type="slidenum">
              <a:rPr lang="en-IE" smtClean="0"/>
              <a:pPr/>
              <a:t>9</a:t>
            </a:fld>
            <a:endParaRPr lang="en-IE"/>
          </a:p>
        </p:txBody>
      </p:sp>
    </p:spTree>
    <p:extLst>
      <p:ext uri="{BB962C8B-B14F-4D97-AF65-F5344CB8AC3E}">
        <p14:creationId xmlns:p14="http://schemas.microsoft.com/office/powerpoint/2010/main" val="693473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focaia.blogspot.com/2014_10_01_archive.html" TargetMode="External"/><Relationship Id="rId2" Type="http://schemas.openxmlformats.org/officeDocument/2006/relationships/image" Target="../media/image4.png&amp;ehk=OTXc08G4oHYjnA33wvKmnw&amp;r=0&amp;pid=OfficeInsert"/><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hyperlink" Target="http://bigideasdeh-43wiki.wikispaces.com/expected+outcomes+of+phase+i+therapy" TargetMode="External"/><Relationship Id="rId2" Type="http://schemas.openxmlformats.org/officeDocument/2006/relationships/image" Target="../media/image3.jpg&amp;ehk=qP8SYZNcVvQJKYjeFmtgvA&amp;r=0&amp;pid=OfficeInsert"/><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1881316" y="365126"/>
            <a:ext cx="6634034" cy="1325563"/>
          </a:xfrm>
          <a:prstGeom prst="rect">
            <a:avLst/>
          </a:prstGeom>
        </p:spPr>
        <p:txBody>
          <a:bodyPr vert="horz" lIns="91440" tIns="45720" rIns="91440" bIns="45720" rtlCol="0" anchor="ctr">
            <a:normAutofit/>
          </a:bodyPr>
          <a:lstStyle/>
          <a:p>
            <a:r>
              <a:rPr lang="en-US"/>
              <a:t>Click to edit Master title style</a:t>
            </a:r>
          </a:p>
        </p:txBody>
      </p:sp>
      <p:sp>
        <p:nvSpPr>
          <p:cNvPr id="6" name="Text Placeholder 2"/>
          <p:cNvSpPr>
            <a:spLocks noGrp="1"/>
          </p:cNvSpPr>
          <p:nvPr>
            <p:ph idx="1"/>
          </p:nvPr>
        </p:nvSpPr>
        <p:spPr>
          <a:xfrm>
            <a:off x="1881316" y="1825625"/>
            <a:ext cx="663403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63971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7E6161-D4EF-4684-A1D9-2DE6B480031D}" type="datetimeFigureOut">
              <a:rPr lang="en-US" smtClean="0"/>
              <a:pPr/>
              <a:t>4/5/2018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713F3F-4261-4FB4-B26F-332750FEB3AF}" type="slidenum">
              <a:rPr lang="en-US" smtClean="0"/>
              <a:pPr/>
              <a:t>‹#›</a:t>
            </a:fld>
            <a:endParaRPr lang="en-US"/>
          </a:p>
        </p:txBody>
      </p:sp>
      <p:pic>
        <p:nvPicPr>
          <p:cNvPr id="5" name="Picture 4">
            <a:extLst>
              <a:ext uri="{FF2B5EF4-FFF2-40B4-BE49-F238E27FC236}">
                <a16:creationId xmlns:a16="http://schemas.microsoft.com/office/drawing/2014/main" id="{77E64BE4-A3C4-456C-B0FA-3CFF39746F8A}"/>
              </a:ext>
            </a:extLst>
          </p:cNvPr>
          <p:cNvPicPr>
            <a:picLocks noChangeAspect="1"/>
          </p:cNvPicPr>
          <p:nvPr userDrawn="1"/>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1919748">
            <a:off x="7030002" y="631836"/>
            <a:ext cx="1609807" cy="72799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7E6161-D4EF-4684-A1D9-2DE6B480031D}" type="datetimeFigureOut">
              <a:rPr lang="en-US" smtClean="0"/>
              <a:pPr/>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7E6161-D4EF-4684-A1D9-2DE6B480031D}" type="datetimeFigureOut">
              <a:rPr lang="en-US" smtClean="0"/>
              <a:pPr/>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7E6161-D4EF-4684-A1D9-2DE6B480031D}"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bg>
      <p:bgPr>
        <a:blipFill>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723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Blank">
    <p:bg>
      <p:bgPr>
        <a:solidFill>
          <a:srgbClr val="FFFFC8"/>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8064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47E6161-D4EF-4684-A1D9-2DE6B480031D}"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37A79B7-4BAA-44BA-AB00-078DFAE9BAD2}"/>
              </a:ext>
            </a:extLst>
          </p:cNvPr>
          <p:cNvPicPr>
            <a:picLocks noChangeAspect="1"/>
          </p:cNvPicPr>
          <p:nvPr userDrawn="1"/>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17811"/>
            <a:ext cx="678390" cy="67839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7E6161-D4EF-4684-A1D9-2DE6B480031D}"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7E6161-D4EF-4684-A1D9-2DE6B480031D}"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7E6161-D4EF-4684-A1D9-2DE6B480031D}" type="datetimeFigureOut">
              <a:rPr lang="en-US" smtClean="0"/>
              <a:pPr/>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7E6161-D4EF-4684-A1D9-2DE6B480031D}" type="datetimeFigureOut">
              <a:rPr lang="en-US" smtClean="0"/>
              <a:pPr/>
              <a:t>4/5/2018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7E6161-D4EF-4684-A1D9-2DE6B480031D}" type="datetimeFigureOut">
              <a:rPr lang="en-US" smtClean="0"/>
              <a:pPr/>
              <a:t>4/5/2018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1316" y="365126"/>
            <a:ext cx="6634034"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1316" y="1825625"/>
            <a:ext cx="663403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66663674"/>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E6161-D4EF-4684-A1D9-2DE6B480031D}" type="datetimeFigureOut">
              <a:rPr lang="en-US" smtClean="0"/>
              <a:pPr/>
              <a:t>4/5/2018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713F3F-4261-4FB4-B26F-332750FEB3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g&amp;ehk=daqKHDzsFg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shootingparrots.co.uk/2010/12/03/in-girum-imus-nocte-et-consumimur-igni"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jpg&amp;ehk=daqKHDzsFg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shootingparrots.co.uk/2010/12/03/in-girum-imus-nocte-et-consumimur-igni"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amp;ehk=H"/><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population-based-intervention.wikispaces.com/Home-school+partnership"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png&amp;ehk=H"/><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hyperlink" Target="http://population-based-intervention.wikispaces.com/Home-school+partnership"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6.png&amp;ehk=H"/><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population-based-intervention.wikispaces.com/Home-school+partnersh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1124744"/>
            <a:ext cx="6634034" cy="1325563"/>
          </a:xfrm>
        </p:spPr>
        <p:txBody>
          <a:bodyPr>
            <a:normAutofit/>
          </a:bodyPr>
          <a:lstStyle/>
          <a:p>
            <a:r>
              <a:rPr lang="en-US" sz="4400" dirty="0"/>
              <a:t>Learning to Program</a:t>
            </a:r>
            <a:br>
              <a:rPr lang="en-US" sz="4400" dirty="0"/>
            </a:br>
            <a:r>
              <a:rPr lang="en-US" sz="4400" dirty="0"/>
              <a:t>in Python</a:t>
            </a:r>
          </a:p>
        </p:txBody>
      </p:sp>
      <p:sp>
        <p:nvSpPr>
          <p:cNvPr id="4" name="Subtitle 2">
            <a:extLst>
              <a:ext uri="{FF2B5EF4-FFF2-40B4-BE49-F238E27FC236}">
                <a16:creationId xmlns:a16="http://schemas.microsoft.com/office/drawing/2014/main" id="{15E577BF-7E3D-47EB-ACFD-B919D54064BC}"/>
              </a:ext>
            </a:extLst>
          </p:cNvPr>
          <p:cNvSpPr txBox="1">
            <a:spLocks/>
          </p:cNvSpPr>
          <p:nvPr/>
        </p:nvSpPr>
        <p:spPr>
          <a:xfrm>
            <a:off x="4427984" y="3717032"/>
            <a:ext cx="3672408" cy="1752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3600" b="1" dirty="0"/>
              <a:t>Concept 8</a:t>
            </a:r>
          </a:p>
          <a:p>
            <a:pPr marL="0" indent="0" algn="ctr">
              <a:buFont typeface="Arial" pitchFamily="34" charset="0"/>
              <a:buNone/>
            </a:pPr>
            <a:r>
              <a:rPr lang="en-US" sz="3600" b="1" dirty="0"/>
              <a:t>UNIT Testing</a:t>
            </a:r>
          </a:p>
          <a:p>
            <a:pPr marL="0" indent="0" algn="ctr">
              <a:buFont typeface="Arial" pitchFamily="34" charset="0"/>
              <a:buNone/>
            </a:pPr>
            <a:r>
              <a:rPr lang="en-US" sz="3600" b="1" dirty="0"/>
              <a:t>(using definitions)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C8"/>
        </a:solidFill>
        <a:effectLst/>
      </p:bgPr>
    </p:bg>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CBDE24EF-3566-457D-BB52-F16D0A205DD4}"/>
              </a:ext>
            </a:extLst>
          </p:cNvPr>
          <p:cNvSpPr txBox="1">
            <a:spLocks/>
          </p:cNvSpPr>
          <p:nvPr/>
        </p:nvSpPr>
        <p:spPr>
          <a:xfrm>
            <a:off x="457200" y="1556792"/>
            <a:ext cx="8229600" cy="4320480"/>
          </a:xfrm>
          <a:prstGeom prst="rect">
            <a:avLst/>
          </a:prstGeom>
          <a:noFill/>
        </p:spPr>
        <p:txBody>
          <a:bodyPr>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Write 3 functions to create the following GUESSING number game.</a:t>
            </a:r>
          </a:p>
          <a:p>
            <a:pPr lvl="1"/>
            <a:r>
              <a:rPr lang="en-US" sz="4500" dirty="0"/>
              <a:t>Ask the user for a number between 1 and some number, and verifies an integer has been entered.</a:t>
            </a:r>
          </a:p>
          <a:p>
            <a:pPr lvl="1"/>
            <a:r>
              <a:rPr lang="en-US" sz="4500" dirty="0">
                <a:solidFill>
                  <a:schemeClr val="bg2">
                    <a:lumMod val="25000"/>
                  </a:schemeClr>
                </a:solidFill>
              </a:rPr>
              <a:t>Generate a random number (from random import </a:t>
            </a:r>
            <a:r>
              <a:rPr lang="en-US" sz="4500" dirty="0" err="1">
                <a:solidFill>
                  <a:schemeClr val="bg2">
                    <a:lumMod val="25000"/>
                  </a:schemeClr>
                </a:solidFill>
              </a:rPr>
              <a:t>randint</a:t>
            </a:r>
            <a:r>
              <a:rPr lang="en-US" sz="4500" dirty="0">
                <a:solidFill>
                  <a:schemeClr val="bg2">
                    <a:lumMod val="25000"/>
                  </a:schemeClr>
                </a:solidFill>
              </a:rPr>
              <a:t>) and invites the user to guess the number. Inform the user if their guess if too high or too low or correct.</a:t>
            </a:r>
          </a:p>
          <a:p>
            <a:pPr lvl="1"/>
            <a:r>
              <a:rPr lang="en-US" sz="4500" dirty="0"/>
              <a:t>Allow the user to quit the game or continue for another round. Keep some statistics on their mean number of guesses or time taken to play the game or some other stat.</a:t>
            </a:r>
          </a:p>
        </p:txBody>
      </p:sp>
      <p:sp>
        <p:nvSpPr>
          <p:cNvPr id="3" name="Title 1">
            <a:extLst>
              <a:ext uri="{FF2B5EF4-FFF2-40B4-BE49-F238E27FC236}">
                <a16:creationId xmlns:a16="http://schemas.microsoft.com/office/drawing/2014/main" id="{CC2E4658-5CE8-4456-A617-EA4887FE8ADE}"/>
              </a:ext>
            </a:extLst>
          </p:cNvPr>
          <p:cNvSpPr txBox="1">
            <a:spLocks/>
          </p:cNvSpPr>
          <p:nvPr/>
        </p:nvSpPr>
        <p:spPr>
          <a:xfrm>
            <a:off x="179512" y="332656"/>
            <a:ext cx="7704856"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NEXT TEAM CHALLENGE</a:t>
            </a:r>
          </a:p>
          <a:p>
            <a:r>
              <a:rPr lang="en-US" sz="2800" dirty="0"/>
              <a:t> TEAMS of 3</a:t>
            </a:r>
          </a:p>
        </p:txBody>
      </p:sp>
    </p:spTree>
    <p:extLst>
      <p:ext uri="{BB962C8B-B14F-4D97-AF65-F5344CB8AC3E}">
        <p14:creationId xmlns:p14="http://schemas.microsoft.com/office/powerpoint/2010/main" val="2023420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heel(1)">
                                      <p:cBhvr>
                                        <p:cTn id="10" dur="2000"/>
                                        <p:tgtEl>
                                          <p:spTgt spid="2">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heel(1)">
                                      <p:cBhvr>
                                        <p:cTn id="13" dur="2000"/>
                                        <p:tgtEl>
                                          <p:spTgt spid="2">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wheel(1)">
                                      <p:cBhvr>
                                        <p:cTn id="16"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C8"/>
        </a:solidFill>
        <a:effectLst/>
      </p:bgPr>
    </p:bg>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CBDE24EF-3566-457D-BB52-F16D0A205DD4}"/>
              </a:ext>
            </a:extLst>
          </p:cNvPr>
          <p:cNvSpPr txBox="1">
            <a:spLocks/>
          </p:cNvSpPr>
          <p:nvPr/>
        </p:nvSpPr>
        <p:spPr>
          <a:xfrm>
            <a:off x="395536" y="1772816"/>
            <a:ext cx="8496944" cy="4392488"/>
          </a:xfrm>
          <a:prstGeom prst="rect">
            <a:avLst/>
          </a:prstGeom>
          <a:noFill/>
        </p:spPr>
        <p:txBody>
          <a:bodyPr>
            <a:normAutofit fontScale="4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Rules &amp; Roles ..</a:t>
            </a:r>
          </a:p>
          <a:p>
            <a:r>
              <a:rPr lang="en-US" sz="5800" b="1" dirty="0">
                <a:solidFill>
                  <a:srgbClr val="FF0000"/>
                </a:solidFill>
              </a:rPr>
              <a:t>Change the person in charge of the main program from the last challenge</a:t>
            </a:r>
          </a:p>
          <a:p>
            <a:r>
              <a:rPr lang="en-US" sz="5800" dirty="0"/>
              <a:t>There must be at least 3 separate functions written by the 3 separate members of the team.</a:t>
            </a:r>
          </a:p>
          <a:p>
            <a:r>
              <a:rPr lang="en-US" sz="5800" b="1" dirty="0">
                <a:solidFill>
                  <a:srgbClr val="FF0000"/>
                </a:solidFill>
              </a:rPr>
              <a:t>Each function must be a standalone function and must be </a:t>
            </a:r>
            <a:r>
              <a:rPr lang="en-US" sz="8400" b="1" dirty="0">
                <a:solidFill>
                  <a:srgbClr val="FF0000"/>
                </a:solidFill>
              </a:rPr>
              <a:t>UNIT</a:t>
            </a:r>
            <a:r>
              <a:rPr lang="en-US" sz="5800" b="1" dirty="0">
                <a:solidFill>
                  <a:srgbClr val="FF0000"/>
                </a:solidFill>
              </a:rPr>
              <a:t> </a:t>
            </a:r>
            <a:r>
              <a:rPr lang="en-US" sz="8000" b="1" dirty="0">
                <a:solidFill>
                  <a:srgbClr val="FF0000"/>
                </a:solidFill>
              </a:rPr>
              <a:t>tested </a:t>
            </a:r>
            <a:r>
              <a:rPr lang="en-US" sz="5800" b="1" dirty="0">
                <a:solidFill>
                  <a:srgbClr val="FF0000"/>
                </a:solidFill>
              </a:rPr>
              <a:t> with some inputs giving the expected outputs.</a:t>
            </a:r>
          </a:p>
          <a:p>
            <a:r>
              <a:rPr lang="en-US" sz="5800" dirty="0"/>
              <a:t>There must a main parent program which calls the other functions and controls the main interface with the user.</a:t>
            </a:r>
          </a:p>
          <a:p>
            <a:endParaRPr lang="en-US" sz="3800" dirty="0"/>
          </a:p>
          <a:p>
            <a:endParaRPr lang="en-US" sz="4200" dirty="0"/>
          </a:p>
        </p:txBody>
      </p:sp>
      <p:sp>
        <p:nvSpPr>
          <p:cNvPr id="3" name="Title 1">
            <a:extLst>
              <a:ext uri="{FF2B5EF4-FFF2-40B4-BE49-F238E27FC236}">
                <a16:creationId xmlns:a16="http://schemas.microsoft.com/office/drawing/2014/main" id="{CC2E4658-5CE8-4456-A617-EA4887FE8ADE}"/>
              </a:ext>
            </a:extLst>
          </p:cNvPr>
          <p:cNvSpPr txBox="1">
            <a:spLocks/>
          </p:cNvSpPr>
          <p:nvPr/>
        </p:nvSpPr>
        <p:spPr>
          <a:xfrm>
            <a:off x="179512" y="332656"/>
            <a:ext cx="7704856"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CHALLENGE REVISITED</a:t>
            </a:r>
          </a:p>
          <a:p>
            <a:r>
              <a:rPr lang="en-US" sz="2400" dirty="0"/>
              <a:t> TEAMS of 3</a:t>
            </a:r>
          </a:p>
        </p:txBody>
      </p:sp>
      <p:sp>
        <p:nvSpPr>
          <p:cNvPr id="4" name="TextBox 3">
            <a:extLst>
              <a:ext uri="{FF2B5EF4-FFF2-40B4-BE49-F238E27FC236}">
                <a16:creationId xmlns:a16="http://schemas.microsoft.com/office/drawing/2014/main" id="{B263E2A3-1B37-4E01-9F19-8349E4D9C0A6}"/>
              </a:ext>
            </a:extLst>
          </p:cNvPr>
          <p:cNvSpPr txBox="1"/>
          <p:nvPr/>
        </p:nvSpPr>
        <p:spPr>
          <a:xfrm>
            <a:off x="107504" y="6108521"/>
            <a:ext cx="8928992" cy="707886"/>
          </a:xfrm>
          <a:prstGeom prst="rect">
            <a:avLst/>
          </a:prstGeom>
          <a:noFill/>
        </p:spPr>
        <p:txBody>
          <a:bodyPr wrap="square" rtlCol="0">
            <a:spAutoFit/>
          </a:bodyPr>
          <a:lstStyle/>
          <a:p>
            <a:r>
              <a:rPr lang="en-IE" sz="2000" dirty="0">
                <a:solidFill>
                  <a:srgbClr val="0070C0"/>
                </a:solidFill>
                <a:effectLst>
                  <a:outerShdw blurRad="38100" dist="38100" dir="2700000" algn="tl">
                    <a:srgbClr val="000000">
                      <a:alpha val="43137"/>
                    </a:srgbClr>
                  </a:outerShdw>
                </a:effectLst>
              </a:rPr>
              <a:t>LO 1.23 students should be able reflect and communicate on the design and development process</a:t>
            </a:r>
          </a:p>
        </p:txBody>
      </p:sp>
    </p:spTree>
    <p:extLst>
      <p:ext uri="{BB962C8B-B14F-4D97-AF65-F5344CB8AC3E}">
        <p14:creationId xmlns:p14="http://schemas.microsoft.com/office/powerpoint/2010/main" val="2735941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heel(1)">
                                      <p:cBhvr>
                                        <p:cTn id="10" dur="2000"/>
                                        <p:tgtEl>
                                          <p:spTgt spid="2">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heel(1)">
                                      <p:cBhvr>
                                        <p:cTn id="13" dur="2000"/>
                                        <p:tgtEl>
                                          <p:spTgt spid="2">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wheel(1)">
                                      <p:cBhvr>
                                        <p:cTn id="16" dur="2000"/>
                                        <p:tgtEl>
                                          <p:spTgt spid="2">
                                            <p:txEl>
                                              <p:pRg st="3" end="3"/>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wheel(1)">
                                      <p:cBhvr>
                                        <p:cTn id="19"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IE" dirty="0"/>
              <a:t>Lesson Review</a:t>
            </a:r>
          </a:p>
        </p:txBody>
      </p:sp>
      <p:sp>
        <p:nvSpPr>
          <p:cNvPr id="4" name="Content Placeholder 2">
            <a:extLst>
              <a:ext uri="{FF2B5EF4-FFF2-40B4-BE49-F238E27FC236}">
                <a16:creationId xmlns:a16="http://schemas.microsoft.com/office/drawing/2014/main" id="{BEA6377D-FBFD-4308-B283-4C0BEE085368}"/>
              </a:ext>
            </a:extLst>
          </p:cNvPr>
          <p:cNvSpPr txBox="1">
            <a:spLocks/>
          </p:cNvSpPr>
          <p:nvPr/>
        </p:nvSpPr>
        <p:spPr>
          <a:xfrm>
            <a:off x="539552" y="1410134"/>
            <a:ext cx="8229600" cy="3412976"/>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IE" dirty="0"/>
              <a:t>As a result of these tasks:</a:t>
            </a:r>
          </a:p>
          <a:p>
            <a:pPr marL="514350" indent="-514350">
              <a:buFont typeface="+mj-lt"/>
              <a:buAutoNum type="arabicPeriod"/>
            </a:pPr>
            <a:r>
              <a:rPr lang="en-IE" dirty="0"/>
              <a:t>I can develop individual functions to perform specific tasks and </a:t>
            </a:r>
            <a:r>
              <a:rPr lang="en-IE" b="1" dirty="0"/>
              <a:t>test</a:t>
            </a:r>
            <a:r>
              <a:rPr lang="en-IE" dirty="0"/>
              <a:t> each function.</a:t>
            </a:r>
          </a:p>
          <a:p>
            <a:pPr marL="514350" indent="-514350">
              <a:buFont typeface="+mj-lt"/>
              <a:buAutoNum type="arabicPeriod"/>
            </a:pPr>
            <a:r>
              <a:rPr lang="en-IE" dirty="0"/>
              <a:t>I can import tested functions into a main program. </a:t>
            </a:r>
          </a:p>
          <a:p>
            <a:pPr marL="514350" indent="-514350">
              <a:buFont typeface="+mj-lt"/>
              <a:buAutoNum type="arabicPeriod"/>
            </a:pPr>
            <a:r>
              <a:rPr lang="en-IE" dirty="0"/>
              <a:t>I can describe UNIT testing, with specific examples of how and why it is done</a:t>
            </a:r>
          </a:p>
        </p:txBody>
      </p:sp>
    </p:spTree>
    <p:extLst>
      <p:ext uri="{BB962C8B-B14F-4D97-AF65-F5344CB8AC3E}">
        <p14:creationId xmlns:p14="http://schemas.microsoft.com/office/powerpoint/2010/main" val="2646030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9275"/>
            <a:ext cx="8229600" cy="1143000"/>
          </a:xfrm>
        </p:spPr>
        <p:txBody>
          <a:bodyPr/>
          <a:lstStyle/>
          <a:p>
            <a:r>
              <a:rPr lang="en-IE" dirty="0"/>
              <a:t>Learning Intentions</a:t>
            </a:r>
          </a:p>
        </p:txBody>
      </p:sp>
      <p:sp>
        <p:nvSpPr>
          <p:cNvPr id="3" name="Content Placeholder 2"/>
          <p:cNvSpPr>
            <a:spLocks noGrp="1"/>
          </p:cNvSpPr>
          <p:nvPr>
            <p:ph idx="4294967295"/>
          </p:nvPr>
        </p:nvSpPr>
        <p:spPr>
          <a:xfrm>
            <a:off x="611560" y="1844824"/>
            <a:ext cx="8229600" cy="3413125"/>
          </a:xfrm>
        </p:spPr>
        <p:txBody>
          <a:bodyPr>
            <a:normAutofit/>
          </a:bodyPr>
          <a:lstStyle/>
          <a:p>
            <a:pPr marL="0" indent="0">
              <a:buNone/>
            </a:pPr>
            <a:r>
              <a:rPr lang="en-IE" dirty="0"/>
              <a:t>From this lesson the students will be able to:</a:t>
            </a:r>
          </a:p>
          <a:p>
            <a:pPr marL="514350" indent="-514350">
              <a:buFont typeface="+mj-lt"/>
              <a:buAutoNum type="arabicPeriod"/>
            </a:pPr>
            <a:r>
              <a:rPr lang="en-IE" dirty="0"/>
              <a:t>Develop functions to perform specific tasks and </a:t>
            </a:r>
            <a:r>
              <a:rPr lang="en-IE" b="1" dirty="0"/>
              <a:t>test</a:t>
            </a:r>
            <a:r>
              <a:rPr lang="en-IE" dirty="0"/>
              <a:t> each function.</a:t>
            </a:r>
          </a:p>
          <a:p>
            <a:pPr marL="514350" indent="-514350">
              <a:buFont typeface="+mj-lt"/>
              <a:buAutoNum type="arabicPeriod"/>
            </a:pPr>
            <a:r>
              <a:rPr lang="en-IE" dirty="0"/>
              <a:t>Import tested functions into a main program. </a:t>
            </a:r>
          </a:p>
          <a:p>
            <a:pPr marL="514350" indent="-514350">
              <a:buFont typeface="+mj-lt"/>
              <a:buAutoNum type="arabicPeriod"/>
            </a:pPr>
            <a:r>
              <a:rPr lang="en-IE" dirty="0"/>
              <a:t>Verify the main program works correctly.</a:t>
            </a:r>
          </a:p>
        </p:txBody>
      </p:sp>
    </p:spTree>
    <p:extLst>
      <p:ext uri="{BB962C8B-B14F-4D97-AF65-F5344CB8AC3E}">
        <p14:creationId xmlns:p14="http://schemas.microsoft.com/office/powerpoint/2010/main" val="3643977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0" y="274638"/>
            <a:ext cx="8229600" cy="1143000"/>
          </a:xfrm>
        </p:spPr>
        <p:txBody>
          <a:bodyPr/>
          <a:lstStyle/>
          <a:p>
            <a:r>
              <a:rPr lang="en-IE" dirty="0"/>
              <a:t>recall from FUNCTIONS</a:t>
            </a:r>
          </a:p>
        </p:txBody>
      </p:sp>
      <p:sp>
        <p:nvSpPr>
          <p:cNvPr id="5" name="Content Placeholder 2">
            <a:extLst>
              <a:ext uri="{FF2B5EF4-FFF2-40B4-BE49-F238E27FC236}">
                <a16:creationId xmlns:a16="http://schemas.microsoft.com/office/drawing/2014/main" id="{1CAFD12F-C595-40FB-B659-18C1B0A2B249}"/>
              </a:ext>
            </a:extLst>
          </p:cNvPr>
          <p:cNvSpPr>
            <a:spLocks noGrp="1"/>
          </p:cNvSpPr>
          <p:nvPr>
            <p:ph idx="4294967295"/>
          </p:nvPr>
        </p:nvSpPr>
        <p:spPr>
          <a:xfrm>
            <a:off x="914400" y="1196975"/>
            <a:ext cx="8229600" cy="4525963"/>
          </a:xfrm>
        </p:spPr>
        <p:txBody>
          <a:bodyPr/>
          <a:lstStyle/>
          <a:p>
            <a:r>
              <a:rPr lang="en-IE" dirty="0"/>
              <a:t>We can pass in as many parameters to a function as we like:</a:t>
            </a:r>
          </a:p>
          <a:p>
            <a:endParaRPr lang="en-IE" dirty="0"/>
          </a:p>
          <a:p>
            <a:pPr lvl="1"/>
            <a:r>
              <a:rPr lang="en-IE" b="1" dirty="0"/>
              <a:t>def </a:t>
            </a:r>
            <a:r>
              <a:rPr lang="en-IE" b="1" dirty="0" err="1"/>
              <a:t>fancyNumberOfInputs</a:t>
            </a:r>
            <a:r>
              <a:rPr lang="en-IE" b="1" dirty="0"/>
              <a:t>(a, b, c, x, y, z) :</a:t>
            </a:r>
          </a:p>
          <a:p>
            <a:endParaRPr lang="en-IE" dirty="0"/>
          </a:p>
          <a:p>
            <a:r>
              <a:rPr lang="en-IE" dirty="0"/>
              <a:t>BUT we can only ever have </a:t>
            </a:r>
            <a:r>
              <a:rPr lang="en-IE" u="sng" dirty="0"/>
              <a:t>one (if any) return </a:t>
            </a:r>
            <a:r>
              <a:rPr lang="en-IE" dirty="0"/>
              <a:t>from a function.</a:t>
            </a:r>
            <a:endParaRPr lang="en-US" dirty="0"/>
          </a:p>
        </p:txBody>
      </p:sp>
    </p:spTree>
    <p:extLst>
      <p:ext uri="{BB962C8B-B14F-4D97-AF65-F5344CB8AC3E}">
        <p14:creationId xmlns:p14="http://schemas.microsoft.com/office/powerpoint/2010/main" val="2045904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p:cTn id="7"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C8"/>
        </a:solidFill>
        <a:effectLst/>
      </p:bgPr>
    </p:bg>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CBDE24EF-3566-457D-BB52-F16D0A205DD4}"/>
              </a:ext>
            </a:extLst>
          </p:cNvPr>
          <p:cNvSpPr txBox="1">
            <a:spLocks/>
          </p:cNvSpPr>
          <p:nvPr/>
        </p:nvSpPr>
        <p:spPr>
          <a:xfrm>
            <a:off x="395536" y="1772816"/>
            <a:ext cx="8229600" cy="2701237"/>
          </a:xfrm>
          <a:prstGeom prst="rect">
            <a:avLst/>
          </a:prstGeom>
          <a:noFill/>
        </p:spPr>
        <p:txBody>
          <a:bodyPr>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Write 3 definitions to do the following :</a:t>
            </a:r>
          </a:p>
          <a:p>
            <a:pPr lvl="1"/>
            <a:r>
              <a:rPr lang="en-US" sz="4200" dirty="0"/>
              <a:t> Take a word (string) from the user.</a:t>
            </a:r>
          </a:p>
          <a:p>
            <a:pPr lvl="1"/>
            <a:r>
              <a:rPr lang="en-US" sz="4200" dirty="0"/>
              <a:t> Check if the word is a Palindrome</a:t>
            </a:r>
          </a:p>
          <a:p>
            <a:pPr lvl="1"/>
            <a:r>
              <a:rPr lang="en-US" sz="4200" dirty="0"/>
              <a:t> Allow the user to check as many strings as they wish until they decide to quit.</a:t>
            </a:r>
          </a:p>
          <a:p>
            <a:endParaRPr lang="en-US" sz="4200" dirty="0"/>
          </a:p>
        </p:txBody>
      </p:sp>
      <p:sp>
        <p:nvSpPr>
          <p:cNvPr id="3" name="Title 1">
            <a:extLst>
              <a:ext uri="{FF2B5EF4-FFF2-40B4-BE49-F238E27FC236}">
                <a16:creationId xmlns:a16="http://schemas.microsoft.com/office/drawing/2014/main" id="{CC2E4658-5CE8-4456-A617-EA4887FE8ADE}"/>
              </a:ext>
            </a:extLst>
          </p:cNvPr>
          <p:cNvSpPr txBox="1">
            <a:spLocks/>
          </p:cNvSpPr>
          <p:nvPr/>
        </p:nvSpPr>
        <p:spPr>
          <a:xfrm>
            <a:off x="179512" y="332656"/>
            <a:ext cx="7704856"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CHALLENGE REVISITED</a:t>
            </a:r>
          </a:p>
          <a:p>
            <a:r>
              <a:rPr lang="en-US" dirty="0"/>
              <a:t> TEAMS of 3</a:t>
            </a:r>
          </a:p>
        </p:txBody>
      </p:sp>
      <p:pic>
        <p:nvPicPr>
          <p:cNvPr id="5" name="Picture 4">
            <a:extLst>
              <a:ext uri="{FF2B5EF4-FFF2-40B4-BE49-F238E27FC236}">
                <a16:creationId xmlns:a16="http://schemas.microsoft.com/office/drawing/2014/main" id="{A326A149-AE25-4E57-AD86-53F8DE763360}"/>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148064" y="4508357"/>
            <a:ext cx="2457202" cy="2095372"/>
          </a:xfrm>
          <a:prstGeom prst="rect">
            <a:avLst/>
          </a:prstGeom>
        </p:spPr>
      </p:pic>
      <p:sp>
        <p:nvSpPr>
          <p:cNvPr id="7" name="TextBox 6">
            <a:extLst>
              <a:ext uri="{FF2B5EF4-FFF2-40B4-BE49-F238E27FC236}">
                <a16:creationId xmlns:a16="http://schemas.microsoft.com/office/drawing/2014/main" id="{983B1640-6641-4EBC-A34F-1BC6BBF99FAA}"/>
              </a:ext>
            </a:extLst>
          </p:cNvPr>
          <p:cNvSpPr txBox="1"/>
          <p:nvPr/>
        </p:nvSpPr>
        <p:spPr>
          <a:xfrm>
            <a:off x="899592" y="4771213"/>
            <a:ext cx="2880320" cy="1569660"/>
          </a:xfrm>
          <a:prstGeom prst="rect">
            <a:avLst/>
          </a:prstGeom>
          <a:solidFill>
            <a:schemeClr val="accent1"/>
          </a:solidFill>
          <a:ln>
            <a:solidFill>
              <a:schemeClr val="accent1"/>
            </a:solidFill>
          </a:ln>
        </p:spPr>
        <p:txBody>
          <a:bodyPr wrap="square" rtlCol="0">
            <a:spAutoFit/>
          </a:bodyPr>
          <a:lstStyle/>
          <a:p>
            <a:pPr algn="ctr"/>
            <a:r>
              <a:rPr lang="en-IE" sz="3200" dirty="0"/>
              <a:t>RACECAR </a:t>
            </a:r>
          </a:p>
          <a:p>
            <a:pPr algn="ctr"/>
            <a:r>
              <a:rPr lang="en-IE" sz="3200" dirty="0"/>
              <a:t>Remember a STRING is a LIST</a:t>
            </a:r>
          </a:p>
        </p:txBody>
      </p:sp>
    </p:spTree>
    <p:extLst>
      <p:ext uri="{BB962C8B-B14F-4D97-AF65-F5344CB8AC3E}">
        <p14:creationId xmlns:p14="http://schemas.microsoft.com/office/powerpoint/2010/main" val="368913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heel(1)">
                                      <p:cBhvr>
                                        <p:cTn id="10" dur="2000"/>
                                        <p:tgtEl>
                                          <p:spTgt spid="2">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heel(1)">
                                      <p:cBhvr>
                                        <p:cTn id="13" dur="2000"/>
                                        <p:tgtEl>
                                          <p:spTgt spid="2">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wheel(1)">
                                      <p:cBhvr>
                                        <p:cTn id="16"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C8"/>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326A149-AE25-4E57-AD86-53F8DE763360}"/>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0" y="0"/>
            <a:ext cx="1403648" cy="1196957"/>
          </a:xfrm>
          <a:prstGeom prst="rect">
            <a:avLst/>
          </a:prstGeom>
        </p:spPr>
      </p:pic>
      <p:sp>
        <p:nvSpPr>
          <p:cNvPr id="2" name="Content Placeholder 2">
            <a:extLst>
              <a:ext uri="{FF2B5EF4-FFF2-40B4-BE49-F238E27FC236}">
                <a16:creationId xmlns:a16="http://schemas.microsoft.com/office/drawing/2014/main" id="{CBDE24EF-3566-457D-BB52-F16D0A205DD4}"/>
              </a:ext>
            </a:extLst>
          </p:cNvPr>
          <p:cNvSpPr txBox="1">
            <a:spLocks/>
          </p:cNvSpPr>
          <p:nvPr/>
        </p:nvSpPr>
        <p:spPr>
          <a:xfrm>
            <a:off x="395536" y="1772816"/>
            <a:ext cx="8496944" cy="4392488"/>
          </a:xfrm>
          <a:prstGeom prst="rect">
            <a:avLst/>
          </a:prstGeom>
          <a:noFill/>
        </p:spPr>
        <p:txBody>
          <a:bodyPr>
            <a:normAutofit fontScale="5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Rules &amp; Roles ..</a:t>
            </a:r>
          </a:p>
          <a:p>
            <a:r>
              <a:rPr lang="en-US" sz="5800" dirty="0"/>
              <a:t>There must be at least 3 separate functions written by the 3 separate members of the team.</a:t>
            </a:r>
          </a:p>
          <a:p>
            <a:r>
              <a:rPr lang="en-US" sz="5800" b="1" dirty="0">
                <a:solidFill>
                  <a:srgbClr val="00B050"/>
                </a:solidFill>
              </a:rPr>
              <a:t>Each function must be a standalone function and must be </a:t>
            </a:r>
            <a:r>
              <a:rPr lang="en-US" sz="8000" b="1" dirty="0">
                <a:solidFill>
                  <a:srgbClr val="00B050"/>
                </a:solidFill>
              </a:rPr>
              <a:t>tested </a:t>
            </a:r>
            <a:r>
              <a:rPr lang="en-US" sz="5800" b="1" dirty="0">
                <a:solidFill>
                  <a:srgbClr val="00B050"/>
                </a:solidFill>
              </a:rPr>
              <a:t> with some inputs ensuring they give the expected outputs.</a:t>
            </a:r>
          </a:p>
          <a:p>
            <a:r>
              <a:rPr lang="en-US" sz="5800" dirty="0"/>
              <a:t>There must a main parent program which calls the other functions and controls the main interface with the user.</a:t>
            </a:r>
          </a:p>
          <a:p>
            <a:endParaRPr lang="en-US" sz="3800" dirty="0"/>
          </a:p>
          <a:p>
            <a:endParaRPr lang="en-US" sz="4200" dirty="0"/>
          </a:p>
        </p:txBody>
      </p:sp>
      <p:sp>
        <p:nvSpPr>
          <p:cNvPr id="3" name="Title 1">
            <a:extLst>
              <a:ext uri="{FF2B5EF4-FFF2-40B4-BE49-F238E27FC236}">
                <a16:creationId xmlns:a16="http://schemas.microsoft.com/office/drawing/2014/main" id="{CC2E4658-5CE8-4456-A617-EA4887FE8ADE}"/>
              </a:ext>
            </a:extLst>
          </p:cNvPr>
          <p:cNvSpPr txBox="1">
            <a:spLocks/>
          </p:cNvSpPr>
          <p:nvPr/>
        </p:nvSpPr>
        <p:spPr>
          <a:xfrm>
            <a:off x="179512" y="332656"/>
            <a:ext cx="7704856"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CHALLENGE REVISITED</a:t>
            </a:r>
          </a:p>
          <a:p>
            <a:r>
              <a:rPr lang="en-US" dirty="0"/>
              <a:t> TEAMS of 3</a:t>
            </a:r>
          </a:p>
        </p:txBody>
      </p:sp>
      <p:sp>
        <p:nvSpPr>
          <p:cNvPr id="6" name="TextBox 5">
            <a:extLst>
              <a:ext uri="{FF2B5EF4-FFF2-40B4-BE49-F238E27FC236}">
                <a16:creationId xmlns:a16="http://schemas.microsoft.com/office/drawing/2014/main" id="{8E66B756-E03D-4E2C-B925-38502F09C4EC}"/>
              </a:ext>
            </a:extLst>
          </p:cNvPr>
          <p:cNvSpPr txBox="1"/>
          <p:nvPr/>
        </p:nvSpPr>
        <p:spPr>
          <a:xfrm>
            <a:off x="107504" y="6108521"/>
            <a:ext cx="8928992" cy="707886"/>
          </a:xfrm>
          <a:prstGeom prst="rect">
            <a:avLst/>
          </a:prstGeom>
          <a:noFill/>
        </p:spPr>
        <p:txBody>
          <a:bodyPr wrap="square" rtlCol="0">
            <a:spAutoFit/>
          </a:bodyPr>
          <a:lstStyle/>
          <a:p>
            <a:r>
              <a:rPr lang="en-IE" sz="2000" dirty="0">
                <a:solidFill>
                  <a:srgbClr val="00B050"/>
                </a:solidFill>
                <a:effectLst>
                  <a:outerShdw blurRad="38100" dist="38100" dir="2700000" algn="tl">
                    <a:srgbClr val="000000">
                      <a:alpha val="43137"/>
                    </a:srgbClr>
                  </a:outerShdw>
                </a:effectLst>
              </a:rPr>
              <a:t>LO 2.19 students should be able to test solutions and decisions to determine their short-term and long-term outcomes</a:t>
            </a:r>
            <a:endParaRPr lang="en-IE"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50641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heel(1)">
                                      <p:cBhvr>
                                        <p:cTn id="10" dur="2000"/>
                                        <p:tgtEl>
                                          <p:spTgt spid="2">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heel(1)">
                                      <p:cBhvr>
                                        <p:cTn id="13" dur="2000"/>
                                        <p:tgtEl>
                                          <p:spTgt spid="2">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wheel(1)">
                                      <p:cBhvr>
                                        <p:cTn id="16"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C8"/>
        </a:solidFill>
        <a:effectLst/>
      </p:bgPr>
    </p:bg>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CBDE24EF-3566-457D-BB52-F16D0A205DD4}"/>
              </a:ext>
            </a:extLst>
          </p:cNvPr>
          <p:cNvSpPr txBox="1">
            <a:spLocks/>
          </p:cNvSpPr>
          <p:nvPr/>
        </p:nvSpPr>
        <p:spPr>
          <a:xfrm>
            <a:off x="395536" y="1772816"/>
            <a:ext cx="8496944" cy="4392488"/>
          </a:xfrm>
          <a:prstGeom prst="rect">
            <a:avLst/>
          </a:prstGeom>
          <a:noFill/>
        </p:spPr>
        <p:txBody>
          <a:bodyPr>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Rules &amp; Roles ..</a:t>
            </a:r>
          </a:p>
          <a:p>
            <a:r>
              <a:rPr lang="en-US" sz="5800" dirty="0"/>
              <a:t>REFLECT on the task and the role of testing each individual function. Why Test this way?</a:t>
            </a:r>
          </a:p>
          <a:p>
            <a:r>
              <a:rPr lang="en-US" sz="5800" dirty="0"/>
              <a:t>What are the pros and cons?</a:t>
            </a:r>
          </a:p>
          <a:p>
            <a:r>
              <a:rPr lang="en-US" sz="5800" dirty="0"/>
              <a:t>How would students describe this process known as UNIT TESTING.</a:t>
            </a:r>
          </a:p>
          <a:p>
            <a:endParaRPr lang="en-US" sz="5800" dirty="0"/>
          </a:p>
          <a:p>
            <a:endParaRPr lang="en-US" sz="5800" dirty="0"/>
          </a:p>
          <a:p>
            <a:endParaRPr lang="en-US" sz="3800" dirty="0"/>
          </a:p>
          <a:p>
            <a:endParaRPr lang="en-US" sz="4200" dirty="0"/>
          </a:p>
        </p:txBody>
      </p:sp>
      <p:sp>
        <p:nvSpPr>
          <p:cNvPr id="3" name="Title 1">
            <a:extLst>
              <a:ext uri="{FF2B5EF4-FFF2-40B4-BE49-F238E27FC236}">
                <a16:creationId xmlns:a16="http://schemas.microsoft.com/office/drawing/2014/main" id="{CC2E4658-5CE8-4456-A617-EA4887FE8ADE}"/>
              </a:ext>
            </a:extLst>
          </p:cNvPr>
          <p:cNvSpPr txBox="1">
            <a:spLocks/>
          </p:cNvSpPr>
          <p:nvPr/>
        </p:nvSpPr>
        <p:spPr>
          <a:xfrm>
            <a:off x="179512" y="332656"/>
            <a:ext cx="7704856"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CHALLENGE REFLECTION</a:t>
            </a:r>
          </a:p>
          <a:p>
            <a:r>
              <a:rPr lang="en-US" dirty="0"/>
              <a:t> TEAMS of 3</a:t>
            </a:r>
          </a:p>
        </p:txBody>
      </p:sp>
      <p:sp>
        <p:nvSpPr>
          <p:cNvPr id="4" name="TextBox 3">
            <a:extLst>
              <a:ext uri="{FF2B5EF4-FFF2-40B4-BE49-F238E27FC236}">
                <a16:creationId xmlns:a16="http://schemas.microsoft.com/office/drawing/2014/main" id="{91A8EA28-111C-42B9-8DAB-DAE5E37FC249}"/>
              </a:ext>
            </a:extLst>
          </p:cNvPr>
          <p:cNvSpPr txBox="1"/>
          <p:nvPr/>
        </p:nvSpPr>
        <p:spPr>
          <a:xfrm>
            <a:off x="215516" y="6325289"/>
            <a:ext cx="8856984" cy="400110"/>
          </a:xfrm>
          <a:prstGeom prst="rect">
            <a:avLst/>
          </a:prstGeom>
          <a:noFill/>
        </p:spPr>
        <p:txBody>
          <a:bodyPr wrap="square" rtlCol="0">
            <a:spAutoFit/>
          </a:bodyPr>
          <a:lstStyle/>
          <a:p>
            <a:r>
              <a:rPr lang="en-IE" sz="2000" dirty="0">
                <a:solidFill>
                  <a:srgbClr val="00B050"/>
                </a:solidFill>
                <a:effectLst>
                  <a:outerShdw blurRad="38100" dist="38100" dir="2700000" algn="tl">
                    <a:srgbClr val="000000">
                      <a:alpha val="43137"/>
                    </a:srgbClr>
                  </a:outerShdw>
                </a:effectLst>
              </a:rPr>
              <a:t>LO 2.22 students should be able to explain the different stages in software testing</a:t>
            </a:r>
            <a:endParaRPr lang="en-IE"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9047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42" presetClass="entr" presetSubtype="0"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1000"/>
                                        <p:tgtEl>
                                          <p:spTgt spid="2">
                                            <p:txEl>
                                              <p:pRg st="3" end="3"/>
                                            </p:txEl>
                                          </p:spTgt>
                                        </p:tgtEl>
                                      </p:cBhvr>
                                    </p:animEffect>
                                    <p:anim calcmode="lin" valueType="num">
                                      <p:cBhvr>
                                        <p:cTn id="1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8"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54340C9-C30F-4239-8613-A35637B79CE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20430709">
            <a:off x="6312538" y="793566"/>
            <a:ext cx="2046977" cy="857218"/>
          </a:xfrm>
          <a:prstGeom prst="rect">
            <a:avLst/>
          </a:prstGeom>
        </p:spPr>
      </p:pic>
      <p:sp>
        <p:nvSpPr>
          <p:cNvPr id="2" name="Title 1"/>
          <p:cNvSpPr>
            <a:spLocks noGrp="1"/>
          </p:cNvSpPr>
          <p:nvPr>
            <p:ph type="title" idx="4294967295"/>
          </p:nvPr>
        </p:nvSpPr>
        <p:spPr>
          <a:xfrm>
            <a:off x="0" y="274638"/>
            <a:ext cx="8229600" cy="1143000"/>
          </a:xfrm>
        </p:spPr>
        <p:txBody>
          <a:bodyPr/>
          <a:lstStyle/>
          <a:p>
            <a:r>
              <a:rPr lang="en-US" dirty="0"/>
              <a:t>setting up IMPORT </a:t>
            </a:r>
          </a:p>
        </p:txBody>
      </p:sp>
      <p:sp>
        <p:nvSpPr>
          <p:cNvPr id="3" name="Content Placeholder 2"/>
          <p:cNvSpPr>
            <a:spLocks noGrp="1"/>
          </p:cNvSpPr>
          <p:nvPr>
            <p:ph idx="4294967295"/>
          </p:nvPr>
        </p:nvSpPr>
        <p:spPr>
          <a:xfrm>
            <a:off x="668379" y="1777206"/>
            <a:ext cx="8229600" cy="3303588"/>
          </a:xfrm>
          <a:ln w="9525">
            <a:solidFill>
              <a:schemeClr val="tx1"/>
            </a:solidFill>
          </a:ln>
        </p:spPr>
        <p:txBody>
          <a:bodyPr>
            <a:normAutofit fontScale="85000" lnSpcReduction="20000"/>
          </a:bodyPr>
          <a:lstStyle/>
          <a:p>
            <a:pPr marL="0" indent="0">
              <a:buNone/>
            </a:pPr>
            <a:r>
              <a:rPr lang="en-US" sz="3800" dirty="0"/>
              <a:t>Program1 … let’s say the function is called : </a:t>
            </a:r>
            <a:r>
              <a:rPr lang="en-US" sz="3800" dirty="0" err="1"/>
              <a:t>returnUserPhrase</a:t>
            </a:r>
            <a:r>
              <a:rPr lang="en-US" sz="3800" dirty="0"/>
              <a:t>()</a:t>
            </a:r>
          </a:p>
          <a:p>
            <a:endParaRPr lang="en-US" sz="3800" dirty="0"/>
          </a:p>
          <a:p>
            <a:pPr marL="457200" lvl="1" indent="0">
              <a:buNone/>
            </a:pPr>
            <a:r>
              <a:rPr lang="en-US" sz="4200" dirty="0">
                <a:solidFill>
                  <a:srgbClr val="FF0000"/>
                </a:solidFill>
              </a:rPr>
              <a:t>#last line of Program1 needs to be :</a:t>
            </a:r>
          </a:p>
          <a:p>
            <a:pPr marL="457200" lvl="1" indent="0">
              <a:buNone/>
            </a:pPr>
            <a:r>
              <a:rPr lang="en-IE" sz="4200" b="1" dirty="0">
                <a:latin typeface="Courier"/>
              </a:rPr>
              <a:t>if __name__ == “__main__”:</a:t>
            </a:r>
          </a:p>
          <a:p>
            <a:pPr marL="457200" lvl="1" indent="0">
              <a:buNone/>
            </a:pPr>
            <a:r>
              <a:rPr lang="en-IE" sz="4200" b="1" dirty="0">
                <a:latin typeface="Courier"/>
              </a:rPr>
              <a:t>	</a:t>
            </a:r>
            <a:r>
              <a:rPr lang="en-IE" sz="4200" b="1" dirty="0" err="1">
                <a:latin typeface="Courier"/>
              </a:rPr>
              <a:t>returnUserPhrase</a:t>
            </a:r>
            <a:r>
              <a:rPr lang="en-IE" sz="4200" b="1" dirty="0">
                <a:latin typeface="Courier"/>
              </a:rPr>
              <a:t>()</a:t>
            </a:r>
          </a:p>
          <a:p>
            <a:pPr marL="457200" lvl="1" indent="0">
              <a:buNone/>
            </a:pPr>
            <a:endParaRPr lang="en-US" sz="2400" dirty="0"/>
          </a:p>
          <a:p>
            <a:pPr lvl="1"/>
            <a:endParaRPr lang="en-US" sz="2400" dirty="0"/>
          </a:p>
          <a:p>
            <a:endParaRPr lang="en-US" sz="2800" dirty="0"/>
          </a:p>
          <a:p>
            <a:endParaRPr lang="en-US" sz="2800" dirty="0"/>
          </a:p>
          <a:p>
            <a:pPr marL="0" indent="0">
              <a:buNone/>
            </a:pPr>
            <a:endParaRPr lang="en-US" sz="2800" dirty="0"/>
          </a:p>
        </p:txBody>
      </p:sp>
    </p:spTree>
    <p:extLst>
      <p:ext uri="{BB962C8B-B14F-4D97-AF65-F5344CB8AC3E}">
        <p14:creationId xmlns:p14="http://schemas.microsoft.com/office/powerpoint/2010/main" val="831546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54340C9-C30F-4239-8613-A35637B79CE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20430709">
            <a:off x="6312538" y="793566"/>
            <a:ext cx="2046977" cy="857218"/>
          </a:xfrm>
          <a:prstGeom prst="rect">
            <a:avLst/>
          </a:prstGeom>
        </p:spPr>
      </p:pic>
      <p:sp>
        <p:nvSpPr>
          <p:cNvPr id="2" name="Title 1"/>
          <p:cNvSpPr>
            <a:spLocks noGrp="1"/>
          </p:cNvSpPr>
          <p:nvPr>
            <p:ph type="title" idx="4294967295"/>
          </p:nvPr>
        </p:nvSpPr>
        <p:spPr>
          <a:xfrm>
            <a:off x="0" y="274638"/>
            <a:ext cx="8229600" cy="1143000"/>
          </a:xfrm>
        </p:spPr>
        <p:txBody>
          <a:bodyPr/>
          <a:lstStyle/>
          <a:p>
            <a:r>
              <a:rPr lang="en-US" dirty="0"/>
              <a:t>setting up IMPORT </a:t>
            </a:r>
          </a:p>
        </p:txBody>
      </p:sp>
      <p:sp>
        <p:nvSpPr>
          <p:cNvPr id="3" name="Content Placeholder 2"/>
          <p:cNvSpPr>
            <a:spLocks noGrp="1"/>
          </p:cNvSpPr>
          <p:nvPr>
            <p:ph idx="4294967295"/>
          </p:nvPr>
        </p:nvSpPr>
        <p:spPr>
          <a:xfrm>
            <a:off x="457200" y="1967678"/>
            <a:ext cx="8229600" cy="3303588"/>
          </a:xfrm>
          <a:ln w="9525">
            <a:solidFill>
              <a:schemeClr val="tx1"/>
            </a:solidFill>
          </a:ln>
        </p:spPr>
        <p:txBody>
          <a:bodyPr>
            <a:normAutofit fontScale="85000" lnSpcReduction="20000"/>
          </a:bodyPr>
          <a:lstStyle/>
          <a:p>
            <a:pPr marL="0" indent="0">
              <a:buNone/>
            </a:pPr>
            <a:r>
              <a:rPr lang="en-US" sz="3800" dirty="0"/>
              <a:t>Program2 … let’s say the function is called : </a:t>
            </a:r>
            <a:r>
              <a:rPr lang="en-US" sz="3800" dirty="0" err="1"/>
              <a:t>checkIfPalindrome</a:t>
            </a:r>
            <a:r>
              <a:rPr lang="en-US" sz="3800" dirty="0"/>
              <a:t>(</a:t>
            </a:r>
            <a:r>
              <a:rPr lang="en-US" sz="3800" dirty="0" err="1"/>
              <a:t>userPhrase</a:t>
            </a:r>
            <a:r>
              <a:rPr lang="en-US" sz="3800" dirty="0"/>
              <a:t>)</a:t>
            </a:r>
          </a:p>
          <a:p>
            <a:endParaRPr lang="en-US" sz="3800" dirty="0"/>
          </a:p>
          <a:p>
            <a:pPr marL="457200" lvl="1" indent="0">
              <a:buNone/>
            </a:pPr>
            <a:r>
              <a:rPr lang="en-US" sz="4200" dirty="0">
                <a:solidFill>
                  <a:srgbClr val="FF0000"/>
                </a:solidFill>
              </a:rPr>
              <a:t>#last line of Program2 needs to be :</a:t>
            </a:r>
          </a:p>
          <a:p>
            <a:pPr marL="457200" lvl="1" indent="0">
              <a:buNone/>
            </a:pPr>
            <a:r>
              <a:rPr lang="en-IE" sz="4200" b="1" dirty="0">
                <a:latin typeface="Courier"/>
              </a:rPr>
              <a:t>if __name__ == “__main__”:</a:t>
            </a:r>
          </a:p>
          <a:p>
            <a:pPr marL="457200" lvl="1" indent="0">
              <a:buNone/>
            </a:pPr>
            <a:r>
              <a:rPr lang="en-IE" sz="4200" b="1" dirty="0">
                <a:latin typeface="Courier"/>
              </a:rPr>
              <a:t>	</a:t>
            </a:r>
            <a:r>
              <a:rPr lang="en-IE" sz="4200" b="1" dirty="0" err="1">
                <a:latin typeface="Courier"/>
              </a:rPr>
              <a:t>checkIfPalindrome</a:t>
            </a:r>
            <a:r>
              <a:rPr lang="en-IE" sz="4200" b="1" dirty="0">
                <a:latin typeface="Courier"/>
              </a:rPr>
              <a:t>()</a:t>
            </a:r>
          </a:p>
          <a:p>
            <a:pPr marL="457200" lvl="1" indent="0">
              <a:buNone/>
            </a:pPr>
            <a:endParaRPr lang="en-US" sz="2400" dirty="0"/>
          </a:p>
          <a:p>
            <a:pPr lvl="1"/>
            <a:endParaRPr lang="en-US" sz="2400" dirty="0"/>
          </a:p>
          <a:p>
            <a:endParaRPr lang="en-US" sz="2800" dirty="0"/>
          </a:p>
          <a:p>
            <a:endParaRPr lang="en-US" sz="2800" dirty="0"/>
          </a:p>
          <a:p>
            <a:pPr marL="0" indent="0">
              <a:buNone/>
            </a:pPr>
            <a:endParaRPr lang="en-US" sz="2800" dirty="0"/>
          </a:p>
        </p:txBody>
      </p:sp>
    </p:spTree>
    <p:extLst>
      <p:ext uri="{BB962C8B-B14F-4D97-AF65-F5344CB8AC3E}">
        <p14:creationId xmlns:p14="http://schemas.microsoft.com/office/powerpoint/2010/main" val="3909371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54340C9-C30F-4239-8613-A35637B79CE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20430709">
            <a:off x="6312538" y="793566"/>
            <a:ext cx="2046977" cy="857218"/>
          </a:xfrm>
          <a:prstGeom prst="rect">
            <a:avLst/>
          </a:prstGeom>
        </p:spPr>
      </p:pic>
      <p:sp>
        <p:nvSpPr>
          <p:cNvPr id="2" name="Title 1"/>
          <p:cNvSpPr>
            <a:spLocks noGrp="1"/>
          </p:cNvSpPr>
          <p:nvPr>
            <p:ph type="title" idx="4294967295"/>
          </p:nvPr>
        </p:nvSpPr>
        <p:spPr>
          <a:xfrm>
            <a:off x="0" y="274638"/>
            <a:ext cx="8229600" cy="1143000"/>
          </a:xfrm>
        </p:spPr>
        <p:txBody>
          <a:bodyPr/>
          <a:lstStyle/>
          <a:p>
            <a:r>
              <a:rPr lang="en-US" dirty="0"/>
              <a:t>setting up IMPORT </a:t>
            </a:r>
          </a:p>
        </p:txBody>
      </p:sp>
      <p:sp>
        <p:nvSpPr>
          <p:cNvPr id="3" name="Content Placeholder 2"/>
          <p:cNvSpPr>
            <a:spLocks noGrp="1"/>
          </p:cNvSpPr>
          <p:nvPr>
            <p:ph idx="4294967295"/>
          </p:nvPr>
        </p:nvSpPr>
        <p:spPr>
          <a:xfrm>
            <a:off x="-1588" y="1422401"/>
            <a:ext cx="9145588" cy="2654672"/>
          </a:xfrm>
          <a:ln w="9525">
            <a:solidFill>
              <a:schemeClr val="tx1"/>
            </a:solidFill>
          </a:ln>
        </p:spPr>
        <p:txBody>
          <a:bodyPr>
            <a:normAutofit/>
          </a:bodyPr>
          <a:lstStyle/>
          <a:p>
            <a:pPr marL="0" indent="0">
              <a:buNone/>
            </a:pPr>
            <a:r>
              <a:rPr lang="en-US" sz="3800" dirty="0"/>
              <a:t>Main Program … </a:t>
            </a:r>
          </a:p>
          <a:p>
            <a:pPr marL="457200" lvl="1" indent="0">
              <a:buNone/>
            </a:pPr>
            <a:r>
              <a:rPr lang="en-US" sz="4200" dirty="0">
                <a:solidFill>
                  <a:srgbClr val="FF0000"/>
                </a:solidFill>
              </a:rPr>
              <a:t>#first lines:</a:t>
            </a:r>
          </a:p>
          <a:p>
            <a:pPr marL="457200" lvl="1" indent="0">
              <a:buNone/>
            </a:pPr>
            <a:r>
              <a:rPr lang="en-IE" b="1" dirty="0">
                <a:latin typeface="Courier"/>
              </a:rPr>
              <a:t>from Program1 import </a:t>
            </a:r>
            <a:r>
              <a:rPr lang="en-IE" b="1" dirty="0" err="1">
                <a:latin typeface="Courier"/>
              </a:rPr>
              <a:t>returnUserPhrase</a:t>
            </a:r>
            <a:r>
              <a:rPr lang="en-IE" b="1" dirty="0">
                <a:latin typeface="Courier"/>
              </a:rPr>
              <a:t> </a:t>
            </a:r>
          </a:p>
          <a:p>
            <a:pPr marL="457200" lvl="1" indent="0">
              <a:buNone/>
            </a:pPr>
            <a:r>
              <a:rPr lang="en-IE" b="1" dirty="0">
                <a:latin typeface="Courier"/>
              </a:rPr>
              <a:t>from Program2 import </a:t>
            </a:r>
            <a:r>
              <a:rPr lang="en-IE" b="1" dirty="0" err="1">
                <a:latin typeface="Courier"/>
              </a:rPr>
              <a:t>checkIfPalindrome</a:t>
            </a:r>
            <a:r>
              <a:rPr lang="en-IE" b="1" dirty="0">
                <a:latin typeface="Courier"/>
              </a:rPr>
              <a:t> </a:t>
            </a:r>
            <a:endParaRPr lang="en-US" sz="2400" dirty="0"/>
          </a:p>
        </p:txBody>
      </p:sp>
      <p:sp>
        <p:nvSpPr>
          <p:cNvPr id="7" name="Content Placeholder 2">
            <a:extLst>
              <a:ext uri="{FF2B5EF4-FFF2-40B4-BE49-F238E27FC236}">
                <a16:creationId xmlns:a16="http://schemas.microsoft.com/office/drawing/2014/main" id="{02BA3833-A932-4468-A30B-EB52C126AFA1}"/>
              </a:ext>
            </a:extLst>
          </p:cNvPr>
          <p:cNvSpPr txBox="1">
            <a:spLocks/>
          </p:cNvSpPr>
          <p:nvPr/>
        </p:nvSpPr>
        <p:spPr>
          <a:xfrm>
            <a:off x="731608" y="4437112"/>
            <a:ext cx="7679196" cy="16561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IE" dirty="0"/>
              <a:t>The functions can now be used within the main program as if they were contained and written within the program. </a:t>
            </a:r>
            <a:endParaRPr lang="en-US" dirty="0"/>
          </a:p>
        </p:txBody>
      </p:sp>
      <p:sp>
        <p:nvSpPr>
          <p:cNvPr id="8" name="TextBox 7">
            <a:extLst>
              <a:ext uri="{FF2B5EF4-FFF2-40B4-BE49-F238E27FC236}">
                <a16:creationId xmlns:a16="http://schemas.microsoft.com/office/drawing/2014/main" id="{63B780BF-397C-425B-8D4A-49C3D5DBE5D6}"/>
              </a:ext>
            </a:extLst>
          </p:cNvPr>
          <p:cNvSpPr txBox="1"/>
          <p:nvPr/>
        </p:nvSpPr>
        <p:spPr>
          <a:xfrm>
            <a:off x="111888" y="6229419"/>
            <a:ext cx="8280920" cy="707886"/>
          </a:xfrm>
          <a:prstGeom prst="rect">
            <a:avLst/>
          </a:prstGeom>
          <a:noFill/>
        </p:spPr>
        <p:txBody>
          <a:bodyPr wrap="square" rtlCol="0">
            <a:spAutoFit/>
          </a:bodyPr>
          <a:lstStyle/>
          <a:p>
            <a:r>
              <a:rPr lang="en-IE" sz="2000" dirty="0">
                <a:solidFill>
                  <a:srgbClr val="00B050"/>
                </a:solidFill>
                <a:effectLst>
                  <a:outerShdw blurRad="38100" dist="38100" dir="2700000" algn="tl">
                    <a:srgbClr val="000000">
                      <a:alpha val="43137"/>
                    </a:srgbClr>
                  </a:outerShdw>
                </a:effectLst>
              </a:rPr>
              <a:t>LO 2.3 students should be able to implement modular design to develop hardware or software modules that perform a specific function	</a:t>
            </a:r>
            <a:endParaRPr lang="en-IE"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696612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4920</TotalTime>
  <Words>1235</Words>
  <Application>Microsoft Office PowerPoint</Application>
  <PresentationFormat>On-screen Show (4:3)</PresentationFormat>
  <Paragraphs>116</Paragraphs>
  <Slides>12</Slides>
  <Notes>12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Calibri Light</vt:lpstr>
      <vt:lpstr>Courier</vt:lpstr>
      <vt:lpstr>Office Theme</vt:lpstr>
      <vt:lpstr>1_Office Theme</vt:lpstr>
      <vt:lpstr>Learning to Program in Python</vt:lpstr>
      <vt:lpstr>Learning Intentions</vt:lpstr>
      <vt:lpstr>recall from FUNCTIONS</vt:lpstr>
      <vt:lpstr>PowerPoint Presentation</vt:lpstr>
      <vt:lpstr>PowerPoint Presentation</vt:lpstr>
      <vt:lpstr>PowerPoint Presentation</vt:lpstr>
      <vt:lpstr>setting up IMPORT </vt:lpstr>
      <vt:lpstr>setting up IMPORT </vt:lpstr>
      <vt:lpstr>setting up IMPORT </vt:lpstr>
      <vt:lpstr>PowerPoint Presentation</vt:lpstr>
      <vt:lpstr>PowerPoint Presentation</vt:lpstr>
      <vt:lpstr>Lesson Review</vt:lpstr>
    </vt:vector>
  </TitlesOfParts>
  <Company>NCCA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CCS; PB</dc:creator>
  <cp:lastModifiedBy>Paul Behan</cp:lastModifiedBy>
  <cp:revision>70</cp:revision>
  <dcterms:created xsi:type="dcterms:W3CDTF">2013-05-23T11:58:22Z</dcterms:created>
  <dcterms:modified xsi:type="dcterms:W3CDTF">2018-04-05T09:31:53Z</dcterms:modified>
</cp:coreProperties>
</file>