
<file path=[Content_Types].xml><?xml version="1.0" encoding="utf-8"?>
<Types xmlns="http://schemas.openxmlformats.org/package/2006/content-types">
  <Default Extension="png" ContentType="image/png"/>
  <Default Extension="png&amp;ehk=H" ContentType="image/png"/>
  <Default Extension="jpeg" ContentType="image/jpeg"/>
  <Default Extension="rels" ContentType="application/vnd.openxmlformats-package.relationships+xml"/>
  <Default Extension="xml" ContentType="application/xml"/>
  <Default Extension="jpg&amp;ehk=qP8SYZNcVvQJKYjeFmtgvA&amp;r=0&amp;pid=OfficeInsert" ContentType="image/jpeg"/>
  <Default Extension="jpg&amp;ehk=yRzK0NCfYGUWv7LC81inQw&amp;r=0&amp;pid=OfficeInsert" ContentType="image/jpeg"/>
  <Default Extension="png&amp;ehk=OTXc08G4oHYjnA33wvKmnw&amp;r=0&amp;pid=OfficeInsert" ContentType="image/png"/>
  <Default Extension="png&amp;ehk=SQdHOlSezA5jx2Um2t6eAg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24"/>
  </p:notesMasterIdLst>
  <p:sldIdLst>
    <p:sldId id="256" r:id="rId3"/>
    <p:sldId id="276" r:id="rId4"/>
    <p:sldId id="298" r:id="rId5"/>
    <p:sldId id="285" r:id="rId6"/>
    <p:sldId id="286" r:id="rId7"/>
    <p:sldId id="295" r:id="rId8"/>
    <p:sldId id="259" r:id="rId9"/>
    <p:sldId id="282" r:id="rId10"/>
    <p:sldId id="283" r:id="rId11"/>
    <p:sldId id="284" r:id="rId12"/>
    <p:sldId id="291" r:id="rId13"/>
    <p:sldId id="292" r:id="rId14"/>
    <p:sldId id="289" r:id="rId15"/>
    <p:sldId id="290" r:id="rId16"/>
    <p:sldId id="294" r:id="rId17"/>
    <p:sldId id="299" r:id="rId18"/>
    <p:sldId id="278" r:id="rId19"/>
    <p:sldId id="296" r:id="rId20"/>
    <p:sldId id="297" r:id="rId21"/>
    <p:sldId id="277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3085" autoAdjust="0"/>
  </p:normalViewPr>
  <p:slideViewPr>
    <p:cSldViewPr>
      <p:cViewPr varScale="1">
        <p:scale>
          <a:sx n="72" d="100"/>
          <a:sy n="72" d="100"/>
        </p:scale>
        <p:origin x="174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ehan" userId="e9d996f74f5bb3a5" providerId="LiveId" clId="{7F0C16D6-29CE-486F-B0DE-909CF226879C}"/>
  </pc:docChgLst>
  <pc:docChgLst>
    <pc:chgData name="Paul Behan" userId="3dd5e58b-e9bc-46ea-ab82-ff124408224e" providerId="ADAL" clId="{4CE0B701-97B8-4CC3-B08B-C1D7117D0B62}"/>
    <pc:docChg chg="custSel addSld modSld sldOrd">
      <pc:chgData name="Paul Behan" userId="3dd5e58b-e9bc-46ea-ab82-ff124408224e" providerId="ADAL" clId="{4CE0B701-97B8-4CC3-B08B-C1D7117D0B62}" dt="2018-04-05T11:49:05.301" v="716" actId="2696"/>
      <pc:docMkLst>
        <pc:docMk/>
      </pc:docMkLst>
      <pc:sldChg chg="addSp delSp modSp ord modNotesTx">
        <pc:chgData name="Paul Behan" userId="3dd5e58b-e9bc-46ea-ab82-ff124408224e" providerId="ADAL" clId="{4CE0B701-97B8-4CC3-B08B-C1D7117D0B62}" dt="2018-04-04T14:41:59.856" v="707" actId="20577"/>
        <pc:sldMkLst>
          <pc:docMk/>
          <pc:sldMk cId="0" sldId="256"/>
        </pc:sldMkLst>
        <pc:spChg chg="mod">
          <ac:chgData name="Paul Behan" userId="3dd5e58b-e9bc-46ea-ab82-ff124408224e" providerId="ADAL" clId="{4CE0B701-97B8-4CC3-B08B-C1D7117D0B62}" dt="2018-04-04T14:41:04.350" v="651" actId="255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Paul Behan" userId="3dd5e58b-e9bc-46ea-ab82-ff124408224e" providerId="ADAL" clId="{4CE0B701-97B8-4CC3-B08B-C1D7117D0B62}" dt="2018-04-04T14:40:45.098" v="646" actId="478"/>
          <ac:spMkLst>
            <pc:docMk/>
            <pc:sldMk cId="0" sldId="256"/>
            <ac:spMk id="3" creationId="{AD4DDF8D-13E8-43D7-98B4-8D64FD783C9D}"/>
          </ac:spMkLst>
        </pc:spChg>
        <pc:spChg chg="mod">
          <ac:chgData name="Paul Behan" userId="3dd5e58b-e9bc-46ea-ab82-ff124408224e" providerId="ADAL" clId="{4CE0B701-97B8-4CC3-B08B-C1D7117D0B62}" dt="2018-04-04T14:40:58.077" v="649" actId="1076"/>
          <ac:spMkLst>
            <pc:docMk/>
            <pc:sldMk cId="0" sldId="256"/>
            <ac:spMk id="6" creationId="{825C315A-194B-49AE-BEA2-7C976EB66F69}"/>
          </ac:spMkLst>
        </pc:spChg>
      </pc:sldChg>
      <pc:sldChg chg="modNotesTx">
        <pc:chgData name="Paul Behan" userId="3dd5e58b-e9bc-46ea-ab82-ff124408224e" providerId="ADAL" clId="{4CE0B701-97B8-4CC3-B08B-C1D7117D0B62}" dt="2018-03-30T15:46:33.268" v="644" actId="115"/>
        <pc:sldMkLst>
          <pc:docMk/>
          <pc:sldMk cId="3643977079" sldId="259"/>
        </pc:sldMkLst>
      </pc:sldChg>
      <pc:sldChg chg="modNotesTx">
        <pc:chgData name="Paul Behan" userId="3dd5e58b-e9bc-46ea-ab82-ff124408224e" providerId="ADAL" clId="{4CE0B701-97B8-4CC3-B08B-C1D7117D0B62}" dt="2018-03-18T16:41:02.626" v="575" actId="113"/>
        <pc:sldMkLst>
          <pc:docMk/>
          <pc:sldMk cId="2646030292" sldId="260"/>
        </pc:sldMkLst>
      </pc:sldChg>
      <pc:sldChg chg="addSp modSp modNotesTx">
        <pc:chgData name="Paul Behan" userId="3dd5e58b-e9bc-46ea-ab82-ff124408224e" providerId="ADAL" clId="{4CE0B701-97B8-4CC3-B08B-C1D7117D0B62}" dt="2018-03-30T15:08:08.225" v="592" actId="1076"/>
        <pc:sldMkLst>
          <pc:docMk/>
          <pc:sldMk cId="1683595740" sldId="276"/>
        </pc:sldMkLst>
        <pc:spChg chg="mod">
          <ac:chgData name="Paul Behan" userId="3dd5e58b-e9bc-46ea-ab82-ff124408224e" providerId="ADAL" clId="{4CE0B701-97B8-4CC3-B08B-C1D7117D0B62}" dt="2018-03-30T15:08:08.225" v="592" actId="1076"/>
          <ac:spMkLst>
            <pc:docMk/>
            <pc:sldMk cId="1683595740" sldId="276"/>
            <ac:spMk id="2" creationId="{00000000-0000-0000-0000-000000000000}"/>
          </ac:spMkLst>
        </pc:spChg>
        <pc:spChg chg="mod">
          <ac:chgData name="Paul Behan" userId="3dd5e58b-e9bc-46ea-ab82-ff124408224e" providerId="ADAL" clId="{4CE0B701-97B8-4CC3-B08B-C1D7117D0B62}" dt="2018-03-18T16:12:03.792" v="3" actId="1076"/>
          <ac:spMkLst>
            <pc:docMk/>
            <pc:sldMk cId="1683595740" sldId="276"/>
            <ac:spMk id="3" creationId="{00000000-0000-0000-0000-000000000000}"/>
          </ac:spMkLst>
        </pc:spChg>
        <pc:spChg chg="add mod">
          <ac:chgData name="Paul Behan" userId="3dd5e58b-e9bc-46ea-ab82-ff124408224e" providerId="ADAL" clId="{4CE0B701-97B8-4CC3-B08B-C1D7117D0B62}" dt="2018-03-18T16:11:39.086" v="2" actId="14100"/>
          <ac:spMkLst>
            <pc:docMk/>
            <pc:sldMk cId="1683595740" sldId="276"/>
            <ac:spMk id="5" creationId="{1E718B1B-2DA3-47C1-9419-F9A2EE804197}"/>
          </ac:spMkLst>
        </pc:spChg>
        <pc:picChg chg="mod">
          <ac:chgData name="Paul Behan" userId="3dd5e58b-e9bc-46ea-ab82-ff124408224e" providerId="ADAL" clId="{4CE0B701-97B8-4CC3-B08B-C1D7117D0B62}" dt="2018-03-30T15:08:05.182" v="591" actId="1076"/>
          <ac:picMkLst>
            <pc:docMk/>
            <pc:sldMk cId="1683595740" sldId="276"/>
            <ac:picMk id="6" creationId="{554340C9-C30F-4239-8613-A35637B79CE6}"/>
          </ac:picMkLst>
        </pc:picChg>
      </pc:sldChg>
      <pc:sldChg chg="modNotesTx">
        <pc:chgData name="Paul Behan" userId="3dd5e58b-e9bc-46ea-ab82-ff124408224e" providerId="ADAL" clId="{4CE0B701-97B8-4CC3-B08B-C1D7117D0B62}" dt="2018-03-18T16:40:45.671" v="574" actId="20577"/>
        <pc:sldMkLst>
          <pc:docMk/>
          <pc:sldMk cId="0" sldId="277"/>
        </pc:sldMkLst>
      </pc:sldChg>
      <pc:sldChg chg="modSp">
        <pc:chgData name="Paul Behan" userId="3dd5e58b-e9bc-46ea-ab82-ff124408224e" providerId="ADAL" clId="{4CE0B701-97B8-4CC3-B08B-C1D7117D0B62}" dt="2018-03-18T16:21:08.041" v="110" actId="1076"/>
        <pc:sldMkLst>
          <pc:docMk/>
          <pc:sldMk cId="1286107437" sldId="282"/>
        </pc:sldMkLst>
        <pc:spChg chg="mod">
          <ac:chgData name="Paul Behan" userId="3dd5e58b-e9bc-46ea-ab82-ff124408224e" providerId="ADAL" clId="{4CE0B701-97B8-4CC3-B08B-C1D7117D0B62}" dt="2018-03-18T16:21:08.041" v="110" actId="1076"/>
          <ac:spMkLst>
            <pc:docMk/>
            <pc:sldMk cId="1286107437" sldId="282"/>
            <ac:spMk id="5" creationId="{9CE9BE92-3633-42E8-A6F6-094CDBD8C7FD}"/>
          </ac:spMkLst>
        </pc:spChg>
      </pc:sldChg>
      <pc:sldChg chg="addSp modSp modNotesTx">
        <pc:chgData name="Paul Behan" userId="3dd5e58b-e9bc-46ea-ab82-ff124408224e" providerId="ADAL" clId="{4CE0B701-97B8-4CC3-B08B-C1D7117D0B62}" dt="2018-03-18T16:24:10.792" v="316" actId="113"/>
        <pc:sldMkLst>
          <pc:docMk/>
          <pc:sldMk cId="2707083341" sldId="283"/>
        </pc:sldMkLst>
        <pc:spChg chg="add mod">
          <ac:chgData name="Paul Behan" userId="3dd5e58b-e9bc-46ea-ab82-ff124408224e" providerId="ADAL" clId="{4CE0B701-97B8-4CC3-B08B-C1D7117D0B62}" dt="2018-03-18T16:22:32.717" v="115" actId="1076"/>
          <ac:spMkLst>
            <pc:docMk/>
            <pc:sldMk cId="2707083341" sldId="283"/>
            <ac:spMk id="6" creationId="{F18AD333-2DC7-48CC-9427-F903343F2D85}"/>
          </ac:spMkLst>
        </pc:spChg>
      </pc:sldChg>
      <pc:sldChg chg="addSp modSp modNotesTx">
        <pc:chgData name="Paul Behan" userId="3dd5e58b-e9bc-46ea-ab82-ff124408224e" providerId="ADAL" clId="{4CE0B701-97B8-4CC3-B08B-C1D7117D0B62}" dt="2018-03-18T16:20:35.609" v="107" actId="20577"/>
        <pc:sldMkLst>
          <pc:docMk/>
          <pc:sldMk cId="75489445" sldId="285"/>
        </pc:sldMkLst>
        <pc:spChg chg="mod">
          <ac:chgData name="Paul Behan" userId="3dd5e58b-e9bc-46ea-ab82-ff124408224e" providerId="ADAL" clId="{4CE0B701-97B8-4CC3-B08B-C1D7117D0B62}" dt="2018-03-18T16:13:16.606" v="7" actId="20577"/>
          <ac:spMkLst>
            <pc:docMk/>
            <pc:sldMk cId="75489445" sldId="285"/>
            <ac:spMk id="3" creationId="{3E246A6C-0AAE-47A6-932B-CBC61E4A07C2}"/>
          </ac:spMkLst>
        </pc:spChg>
        <pc:spChg chg="add mod">
          <ac:chgData name="Paul Behan" userId="3dd5e58b-e9bc-46ea-ab82-ff124408224e" providerId="ADAL" clId="{4CE0B701-97B8-4CC3-B08B-C1D7117D0B62}" dt="2018-03-18T16:19:53.262" v="105" actId="14100"/>
          <ac:spMkLst>
            <pc:docMk/>
            <pc:sldMk cId="75489445" sldId="285"/>
            <ac:spMk id="4" creationId="{E8339675-7D9B-467A-B43E-303527D91661}"/>
          </ac:spMkLst>
        </pc:spChg>
      </pc:sldChg>
      <pc:sldChg chg="addSp modSp">
        <pc:chgData name="Paul Behan" userId="3dd5e58b-e9bc-46ea-ab82-ff124408224e" providerId="ADAL" clId="{4CE0B701-97B8-4CC3-B08B-C1D7117D0B62}" dt="2018-03-18T16:15:27.178" v="25" actId="1076"/>
        <pc:sldMkLst>
          <pc:docMk/>
          <pc:sldMk cId="2542117655" sldId="286"/>
        </pc:sldMkLst>
        <pc:spChg chg="mod">
          <ac:chgData name="Paul Behan" userId="3dd5e58b-e9bc-46ea-ab82-ff124408224e" providerId="ADAL" clId="{4CE0B701-97B8-4CC3-B08B-C1D7117D0B62}" dt="2018-03-18T16:13:58.691" v="21" actId="20577"/>
          <ac:spMkLst>
            <pc:docMk/>
            <pc:sldMk cId="2542117655" sldId="286"/>
            <ac:spMk id="3" creationId="{3E246A6C-0AAE-47A6-932B-CBC61E4A07C2}"/>
          </ac:spMkLst>
        </pc:spChg>
        <pc:spChg chg="add mod">
          <ac:chgData name="Paul Behan" userId="3dd5e58b-e9bc-46ea-ab82-ff124408224e" providerId="ADAL" clId="{4CE0B701-97B8-4CC3-B08B-C1D7117D0B62}" dt="2018-03-18T16:15:27.178" v="25" actId="1076"/>
          <ac:spMkLst>
            <pc:docMk/>
            <pc:sldMk cId="2542117655" sldId="286"/>
            <ac:spMk id="4" creationId="{D6C8511D-4986-4C2D-8118-66FF27E025E2}"/>
          </ac:spMkLst>
        </pc:spChg>
      </pc:sldChg>
      <pc:sldChg chg="modSp modNotesTx">
        <pc:chgData name="Paul Behan" userId="3dd5e58b-e9bc-46ea-ab82-ff124408224e" providerId="ADAL" clId="{4CE0B701-97B8-4CC3-B08B-C1D7117D0B62}" dt="2018-03-18T16:27:32.399" v="435" actId="20577"/>
        <pc:sldMkLst>
          <pc:docMk/>
          <pc:sldMk cId="3174667636" sldId="289"/>
        </pc:sldMkLst>
        <pc:spChg chg="mod">
          <ac:chgData name="Paul Behan" userId="3dd5e58b-e9bc-46ea-ab82-ff124408224e" providerId="ADAL" clId="{4CE0B701-97B8-4CC3-B08B-C1D7117D0B62}" dt="2018-03-18T16:26:27.564" v="324" actId="1076"/>
          <ac:spMkLst>
            <pc:docMk/>
            <pc:sldMk cId="3174667636" sldId="289"/>
            <ac:spMk id="3" creationId="{00000000-0000-0000-0000-000000000000}"/>
          </ac:spMkLst>
        </pc:spChg>
        <pc:spChg chg="mod">
          <ac:chgData name="Paul Behan" userId="3dd5e58b-e9bc-46ea-ab82-ff124408224e" providerId="ADAL" clId="{4CE0B701-97B8-4CC3-B08B-C1D7117D0B62}" dt="2018-03-18T16:26:50.254" v="325" actId="113"/>
          <ac:spMkLst>
            <pc:docMk/>
            <pc:sldMk cId="3174667636" sldId="289"/>
            <ac:spMk id="5" creationId="{00000000-0000-0000-0000-000000000000}"/>
          </ac:spMkLst>
        </pc:spChg>
      </pc:sldChg>
      <pc:sldChg chg="modNotesTx">
        <pc:chgData name="Paul Behan" userId="3dd5e58b-e9bc-46ea-ab82-ff124408224e" providerId="ADAL" clId="{4CE0B701-97B8-4CC3-B08B-C1D7117D0B62}" dt="2018-03-18T16:24:40.246" v="317" actId="20577"/>
        <pc:sldMkLst>
          <pc:docMk/>
          <pc:sldMk cId="3557445573" sldId="291"/>
        </pc:sldMkLst>
      </pc:sldChg>
      <pc:sldChg chg="addSp modSp">
        <pc:chgData name="Paul Behan" userId="3dd5e58b-e9bc-46ea-ab82-ff124408224e" providerId="ADAL" clId="{4CE0B701-97B8-4CC3-B08B-C1D7117D0B62}" dt="2018-03-18T16:25:55.755" v="323" actId="1076"/>
        <pc:sldMkLst>
          <pc:docMk/>
          <pc:sldMk cId="2645861500" sldId="292"/>
        </pc:sldMkLst>
        <pc:spChg chg="add mod">
          <ac:chgData name="Paul Behan" userId="3dd5e58b-e9bc-46ea-ab82-ff124408224e" providerId="ADAL" clId="{4CE0B701-97B8-4CC3-B08B-C1D7117D0B62}" dt="2018-03-18T16:25:50.137" v="321" actId="1076"/>
          <ac:spMkLst>
            <pc:docMk/>
            <pc:sldMk cId="2645861500" sldId="292"/>
            <ac:spMk id="9" creationId="{31672088-3ECC-4BA3-8FDF-4B11C7F55426}"/>
          </ac:spMkLst>
        </pc:spChg>
        <pc:cxnChg chg="mod">
          <ac:chgData name="Paul Behan" userId="3dd5e58b-e9bc-46ea-ab82-ff124408224e" providerId="ADAL" clId="{4CE0B701-97B8-4CC3-B08B-C1D7117D0B62}" dt="2018-03-18T16:25:55.755" v="323" actId="1076"/>
          <ac:cxnSpMkLst>
            <pc:docMk/>
            <pc:sldMk cId="2645861500" sldId="292"/>
            <ac:cxnSpMk id="3" creationId="{6C54B3E6-75A4-465E-AD0D-7112BE350414}"/>
          </ac:cxnSpMkLst>
        </pc:cxnChg>
      </pc:sldChg>
      <pc:sldChg chg="addSp modSp modNotesTx">
        <pc:chgData name="Paul Behan" userId="3dd5e58b-e9bc-46ea-ab82-ff124408224e" providerId="ADAL" clId="{4CE0B701-97B8-4CC3-B08B-C1D7117D0B62}" dt="2018-03-18T16:38:01.017" v="562" actId="20577"/>
        <pc:sldMkLst>
          <pc:docMk/>
          <pc:sldMk cId="3658485417" sldId="294"/>
        </pc:sldMkLst>
        <pc:spChg chg="mod">
          <ac:chgData name="Paul Behan" userId="3dd5e58b-e9bc-46ea-ab82-ff124408224e" providerId="ADAL" clId="{4CE0B701-97B8-4CC3-B08B-C1D7117D0B62}" dt="2018-03-18T16:37:39.224" v="544" actId="20577"/>
          <ac:spMkLst>
            <pc:docMk/>
            <pc:sldMk cId="3658485417" sldId="294"/>
            <ac:spMk id="3" creationId="{00000000-0000-0000-0000-000000000000}"/>
          </ac:spMkLst>
        </pc:spChg>
        <pc:spChg chg="mod">
          <ac:chgData name="Paul Behan" userId="3dd5e58b-e9bc-46ea-ab82-ff124408224e" providerId="ADAL" clId="{4CE0B701-97B8-4CC3-B08B-C1D7117D0B62}" dt="2018-03-18T16:31:41.285" v="476" actId="1076"/>
          <ac:spMkLst>
            <pc:docMk/>
            <pc:sldMk cId="3658485417" sldId="294"/>
            <ac:spMk id="5" creationId="{B5FC04DD-6278-44F5-ABEB-CE2691627524}"/>
          </ac:spMkLst>
        </pc:spChg>
        <pc:spChg chg="add mod">
          <ac:chgData name="Paul Behan" userId="3dd5e58b-e9bc-46ea-ab82-ff124408224e" providerId="ADAL" clId="{4CE0B701-97B8-4CC3-B08B-C1D7117D0B62}" dt="2018-03-18T16:31:37.687" v="475" actId="1076"/>
          <ac:spMkLst>
            <pc:docMk/>
            <pc:sldMk cId="3658485417" sldId="294"/>
            <ac:spMk id="7" creationId="{1C2C2CB1-93DF-4B3A-B932-94E6C6E818A0}"/>
          </ac:spMkLst>
        </pc:spChg>
      </pc:sldChg>
      <pc:sldChg chg="addSp modSp">
        <pc:chgData name="Paul Behan" userId="3dd5e58b-e9bc-46ea-ab82-ff124408224e" providerId="ADAL" clId="{4CE0B701-97B8-4CC3-B08B-C1D7117D0B62}" dt="2018-03-18T16:17:23.421" v="100" actId="1076"/>
        <pc:sldMkLst>
          <pc:docMk/>
          <pc:sldMk cId="4118130111" sldId="295"/>
        </pc:sldMkLst>
        <pc:spChg chg="mod">
          <ac:chgData name="Paul Behan" userId="3dd5e58b-e9bc-46ea-ab82-ff124408224e" providerId="ADAL" clId="{4CE0B701-97B8-4CC3-B08B-C1D7117D0B62}" dt="2018-03-18T16:16:21.131" v="96" actId="20577"/>
          <ac:spMkLst>
            <pc:docMk/>
            <pc:sldMk cId="4118130111" sldId="295"/>
            <ac:spMk id="3" creationId="{3E246A6C-0AAE-47A6-932B-CBC61E4A07C2}"/>
          </ac:spMkLst>
        </pc:spChg>
        <pc:spChg chg="add mod">
          <ac:chgData name="Paul Behan" userId="3dd5e58b-e9bc-46ea-ab82-ff124408224e" providerId="ADAL" clId="{4CE0B701-97B8-4CC3-B08B-C1D7117D0B62}" dt="2018-03-18T16:17:23.421" v="100" actId="1076"/>
          <ac:spMkLst>
            <pc:docMk/>
            <pc:sldMk cId="4118130111" sldId="295"/>
            <ac:spMk id="4" creationId="{902FA625-A18F-4C62-BDA2-4218AA4D4EE8}"/>
          </ac:spMkLst>
        </pc:spChg>
      </pc:sldChg>
      <pc:sldChg chg="addSp modSp">
        <pc:chgData name="Paul Behan" userId="3dd5e58b-e9bc-46ea-ab82-ff124408224e" providerId="ADAL" clId="{4CE0B701-97B8-4CC3-B08B-C1D7117D0B62}" dt="2018-03-18T16:39:36.371" v="569" actId="1076"/>
        <pc:sldMkLst>
          <pc:docMk/>
          <pc:sldMk cId="1448280808" sldId="296"/>
        </pc:sldMkLst>
        <pc:spChg chg="add mod">
          <ac:chgData name="Paul Behan" userId="3dd5e58b-e9bc-46ea-ab82-ff124408224e" providerId="ADAL" clId="{4CE0B701-97B8-4CC3-B08B-C1D7117D0B62}" dt="2018-03-18T16:39:36.371" v="569" actId="1076"/>
          <ac:spMkLst>
            <pc:docMk/>
            <pc:sldMk cId="1448280808" sldId="296"/>
            <ac:spMk id="5" creationId="{AFDA3FEF-16C3-43C9-8AB1-8EA7CB91E682}"/>
          </ac:spMkLst>
        </pc:spChg>
      </pc:sldChg>
      <pc:sldChg chg="modSp modNotesTx">
        <pc:chgData name="Paul Behan" userId="3dd5e58b-e9bc-46ea-ab82-ff124408224e" providerId="ADAL" clId="{4CE0B701-97B8-4CC3-B08B-C1D7117D0B62}" dt="2018-04-04T14:45:07.447" v="712" actId="20577"/>
        <pc:sldMkLst>
          <pc:docMk/>
          <pc:sldMk cId="3157890746" sldId="297"/>
        </pc:sldMkLst>
        <pc:picChg chg="mod ord">
          <ac:chgData name="Paul Behan" userId="3dd5e58b-e9bc-46ea-ab82-ff124408224e" providerId="ADAL" clId="{4CE0B701-97B8-4CC3-B08B-C1D7117D0B62}" dt="2018-03-18T16:39:53.542" v="572" actId="167"/>
          <ac:picMkLst>
            <pc:docMk/>
            <pc:sldMk cId="3157890746" sldId="297"/>
            <ac:picMk id="6" creationId="{E35AD146-F050-4410-8AB5-911AB9314C23}"/>
          </ac:picMkLst>
        </pc:picChg>
      </pc:sldChg>
      <pc:sldChg chg="modSp modNotesTx">
        <pc:chgData name="Paul Behan" userId="3dd5e58b-e9bc-46ea-ab82-ff124408224e" providerId="ADAL" clId="{4CE0B701-97B8-4CC3-B08B-C1D7117D0B62}" dt="2018-03-18T16:17:45.219" v="101" actId="113"/>
        <pc:sldMkLst>
          <pc:docMk/>
          <pc:sldMk cId="293116154" sldId="298"/>
        </pc:sldMkLst>
        <pc:spChg chg="mod">
          <ac:chgData name="Paul Behan" userId="3dd5e58b-e9bc-46ea-ab82-ff124408224e" providerId="ADAL" clId="{4CE0B701-97B8-4CC3-B08B-C1D7117D0B62}" dt="2018-03-18T16:12:09.109" v="4" actId="1076"/>
          <ac:spMkLst>
            <pc:docMk/>
            <pc:sldMk cId="293116154" sldId="298"/>
            <ac:spMk id="3" creationId="{00000000-0000-0000-0000-000000000000}"/>
          </ac:spMkLst>
        </pc:spChg>
      </pc:sldChg>
      <pc:sldChg chg="addSp delSp modSp add">
        <pc:chgData name="Paul Behan" userId="3dd5e58b-e9bc-46ea-ab82-ff124408224e" providerId="ADAL" clId="{4CE0B701-97B8-4CC3-B08B-C1D7117D0B62}" dt="2018-03-18T16:38:53.513" v="567" actId="1076"/>
        <pc:sldMkLst>
          <pc:docMk/>
          <pc:sldMk cId="3150706217" sldId="299"/>
        </pc:sldMkLst>
        <pc:spChg chg="del">
          <ac:chgData name="Paul Behan" userId="3dd5e58b-e9bc-46ea-ab82-ff124408224e" providerId="ADAL" clId="{4CE0B701-97B8-4CC3-B08B-C1D7117D0B62}" dt="2018-03-18T16:32:47.750" v="530" actId="478"/>
          <ac:spMkLst>
            <pc:docMk/>
            <pc:sldMk cId="3150706217" sldId="299"/>
            <ac:spMk id="3" creationId="{00000000-0000-0000-0000-000000000000}"/>
          </ac:spMkLst>
        </pc:spChg>
        <pc:spChg chg="mod">
          <ac:chgData name="Paul Behan" userId="3dd5e58b-e9bc-46ea-ab82-ff124408224e" providerId="ADAL" clId="{4CE0B701-97B8-4CC3-B08B-C1D7117D0B62}" dt="2018-03-18T16:37:04.313" v="532" actId="1035"/>
          <ac:spMkLst>
            <pc:docMk/>
            <pc:sldMk cId="3150706217" sldId="299"/>
            <ac:spMk id="5" creationId="{B5FC04DD-6278-44F5-ABEB-CE2691627524}"/>
          </ac:spMkLst>
        </pc:spChg>
        <pc:spChg chg="del">
          <ac:chgData name="Paul Behan" userId="3dd5e58b-e9bc-46ea-ab82-ff124408224e" providerId="ADAL" clId="{4CE0B701-97B8-4CC3-B08B-C1D7117D0B62}" dt="2018-03-18T16:38:42.102" v="564" actId="478"/>
          <ac:spMkLst>
            <pc:docMk/>
            <pc:sldMk cId="3150706217" sldId="299"/>
            <ac:spMk id="7" creationId="{1C2C2CB1-93DF-4B3A-B932-94E6C6E818A0}"/>
          </ac:spMkLst>
        </pc:spChg>
        <pc:spChg chg="add mod">
          <ac:chgData name="Paul Behan" userId="3dd5e58b-e9bc-46ea-ab82-ff124408224e" providerId="ADAL" clId="{4CE0B701-97B8-4CC3-B08B-C1D7117D0B62}" dt="2018-03-18T16:38:53.513" v="567" actId="1076"/>
          <ac:spMkLst>
            <pc:docMk/>
            <pc:sldMk cId="3150706217" sldId="299"/>
            <ac:spMk id="8" creationId="{EE03DB0A-E7B1-4505-A301-7FD8F5974568}"/>
          </ac:spMkLst>
        </pc:spChg>
      </pc:sldChg>
      <pc:sldMasterChg chg="delSldLayout">
        <pc:chgData name="Paul Behan" userId="3dd5e58b-e9bc-46ea-ab82-ff124408224e" providerId="ADAL" clId="{4CE0B701-97B8-4CC3-B08B-C1D7117D0B62}" dt="2018-04-05T11:49:05.301" v="716" actId="2696"/>
        <pc:sldMasterMkLst>
          <pc:docMk/>
          <pc:sldMasterMk cId="2615127741" sldId="2147483662"/>
        </pc:sldMasterMkLst>
        <pc:sldLayoutChg chg="del">
          <pc:chgData name="Paul Behan" userId="3dd5e58b-e9bc-46ea-ab82-ff124408224e" providerId="ADAL" clId="{4CE0B701-97B8-4CC3-B08B-C1D7117D0B62}" dt="2018-04-05T11:49:05.285" v="713" actId="2696"/>
          <pc:sldLayoutMkLst>
            <pc:docMk/>
            <pc:sldMasterMk cId="2615127741" sldId="2147483662"/>
            <pc:sldLayoutMk cId="2301594207" sldId="2147483663"/>
          </pc:sldLayoutMkLst>
        </pc:sldLayoutChg>
        <pc:sldLayoutChg chg="del">
          <pc:chgData name="Paul Behan" userId="3dd5e58b-e9bc-46ea-ab82-ff124408224e" providerId="ADAL" clId="{4CE0B701-97B8-4CC3-B08B-C1D7117D0B62}" dt="2018-04-05T11:49:05.285" v="714" actId="2696"/>
          <pc:sldLayoutMkLst>
            <pc:docMk/>
            <pc:sldMasterMk cId="2615127741" sldId="2147483662"/>
            <pc:sldLayoutMk cId="134411986" sldId="2147483664"/>
          </pc:sldLayoutMkLst>
        </pc:sldLayoutChg>
        <pc:sldLayoutChg chg="del">
          <pc:chgData name="Paul Behan" userId="3dd5e58b-e9bc-46ea-ab82-ff124408224e" providerId="ADAL" clId="{4CE0B701-97B8-4CC3-B08B-C1D7117D0B62}" dt="2018-04-05T11:49:05.285" v="715" actId="2696"/>
          <pc:sldLayoutMkLst>
            <pc:docMk/>
            <pc:sldMasterMk cId="2615127741" sldId="2147483662"/>
            <pc:sldLayoutMk cId="1264264758" sldId="2147483665"/>
          </pc:sldLayoutMkLst>
        </pc:sldLayoutChg>
        <pc:sldLayoutChg chg="del">
          <pc:chgData name="Paul Behan" userId="3dd5e58b-e9bc-46ea-ab82-ff124408224e" providerId="ADAL" clId="{4CE0B701-97B8-4CC3-B08B-C1D7117D0B62}" dt="2018-04-05T11:49:05.301" v="716" actId="2696"/>
          <pc:sldLayoutMkLst>
            <pc:docMk/>
            <pc:sldMasterMk cId="2615127741" sldId="2147483662"/>
            <pc:sldLayoutMk cId="1495376724" sldId="2147483666"/>
          </pc:sldLayoutMkLst>
        </pc:sldLayoutChg>
      </pc:sldMasterChg>
    </pc:docChg>
  </pc:docChgLst>
  <pc:docChgLst>
    <pc:chgData name="Paul Behan" userId="3dd5e58b-e9bc-46ea-ab82-ff124408224e" providerId="ADAL" clId="{94CFC14D-7DFC-4543-8C59-D91839C6192C}"/>
  </pc:docChgLst>
  <pc:docChgLst>
    <pc:chgData name="Paul Behan" userId="3dd5e58b-e9bc-46ea-ab82-ff124408224e" providerId="ADAL" clId="{BE93A2FA-2A87-409E-8BBA-3598CE841933}"/>
    <pc:docChg chg="custSel modSld">
      <pc:chgData name="Paul Behan" userId="3dd5e58b-e9bc-46ea-ab82-ff124408224e" providerId="ADAL" clId="{BE93A2FA-2A87-409E-8BBA-3598CE841933}" dt="2018-03-06T14:30:46.262" v="482" actId="20577"/>
      <pc:docMkLst>
        <pc:docMk/>
      </pc:docMkLst>
      <pc:sldChg chg="addSp delSp modSp modNotesTx">
        <pc:chgData name="Paul Behan" userId="3dd5e58b-e9bc-46ea-ab82-ff124408224e" providerId="ADAL" clId="{BE93A2FA-2A87-409E-8BBA-3598CE841933}" dt="2018-03-06T14:26:01.191" v="164" actId="20577"/>
        <pc:sldMkLst>
          <pc:docMk/>
          <pc:sldMk cId="0" sldId="256"/>
        </pc:sldMkLst>
        <pc:spChg chg="del">
          <ac:chgData name="Paul Behan" userId="3dd5e58b-e9bc-46ea-ab82-ff124408224e" providerId="ADAL" clId="{BE93A2FA-2A87-409E-8BBA-3598CE841933}" dt="2018-03-06T14:22:48.184" v="0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Paul Behan" userId="3dd5e58b-e9bc-46ea-ab82-ff124408224e" providerId="ADAL" clId="{BE93A2FA-2A87-409E-8BBA-3598CE841933}" dt="2018-03-06T14:22:50.755" v="1" actId="478"/>
          <ac:spMkLst>
            <pc:docMk/>
            <pc:sldMk cId="0" sldId="256"/>
            <ac:spMk id="5" creationId="{B15E41FB-79D7-46D2-90F7-2F92DCAE6662}"/>
          </ac:spMkLst>
        </pc:spChg>
        <pc:spChg chg="add mod">
          <ac:chgData name="Paul Behan" userId="3dd5e58b-e9bc-46ea-ab82-ff124408224e" providerId="ADAL" clId="{BE93A2FA-2A87-409E-8BBA-3598CE841933}" dt="2018-03-06T14:23:43.738" v="12" actId="20577"/>
          <ac:spMkLst>
            <pc:docMk/>
            <pc:sldMk cId="0" sldId="256"/>
            <ac:spMk id="6" creationId="{825C315A-194B-49AE-BEA2-7C976EB66F69}"/>
          </ac:spMkLst>
        </pc:spChg>
      </pc:sldChg>
      <pc:sldChg chg="modSp modAnim">
        <pc:chgData name="Paul Behan" userId="3dd5e58b-e9bc-46ea-ab82-ff124408224e" providerId="ADAL" clId="{BE93A2FA-2A87-409E-8BBA-3598CE841933}" dt="2018-03-06T14:30:46.262" v="482" actId="20577"/>
        <pc:sldMkLst>
          <pc:docMk/>
          <pc:sldMk cId="2646030292" sldId="260"/>
        </pc:sldMkLst>
        <pc:spChg chg="mod">
          <ac:chgData name="Paul Behan" userId="3dd5e58b-e9bc-46ea-ab82-ff124408224e" providerId="ADAL" clId="{BE93A2FA-2A87-409E-8BBA-3598CE841933}" dt="2018-03-06T14:30:46.262" v="482" actId="20577"/>
          <ac:spMkLst>
            <pc:docMk/>
            <pc:sldMk cId="2646030292" sldId="260"/>
            <ac:spMk id="6" creationId="{1BB7D4EA-7837-4A8B-9879-99A2E896F3CF}"/>
          </ac:spMkLst>
        </pc:spChg>
      </pc:sldChg>
      <pc:sldChg chg="modSp">
        <pc:chgData name="Paul Behan" userId="3dd5e58b-e9bc-46ea-ab82-ff124408224e" providerId="ADAL" clId="{BE93A2FA-2A87-409E-8BBA-3598CE841933}" dt="2018-03-06T14:26:41.190" v="176" actId="20577"/>
        <pc:sldMkLst>
          <pc:docMk/>
          <pc:sldMk cId="3557445573" sldId="291"/>
        </pc:sldMkLst>
        <pc:spChg chg="mod">
          <ac:chgData name="Paul Behan" userId="3dd5e58b-e9bc-46ea-ab82-ff124408224e" providerId="ADAL" clId="{BE93A2FA-2A87-409E-8BBA-3598CE841933}" dt="2018-03-06T14:26:41.190" v="176" actId="20577"/>
          <ac:spMkLst>
            <pc:docMk/>
            <pc:sldMk cId="3557445573" sldId="291"/>
            <ac:spMk id="6" creationId="{966FB97B-2563-461A-BAAF-14D16649EB34}"/>
          </ac:spMkLst>
        </pc:spChg>
      </pc:sldChg>
      <pc:sldChg chg="modSp modNotesTx">
        <pc:chgData name="Paul Behan" userId="3dd5e58b-e9bc-46ea-ab82-ff124408224e" providerId="ADAL" clId="{BE93A2FA-2A87-409E-8BBA-3598CE841933}" dt="2018-03-06T14:29:55.796" v="474" actId="20577"/>
        <pc:sldMkLst>
          <pc:docMk/>
          <pc:sldMk cId="3157890746" sldId="297"/>
        </pc:sldMkLst>
        <pc:spChg chg="mod">
          <ac:chgData name="Paul Behan" userId="3dd5e58b-e9bc-46ea-ab82-ff124408224e" providerId="ADAL" clId="{BE93A2FA-2A87-409E-8BBA-3598CE841933}" dt="2018-03-06T14:28:55.420" v="318" actId="20577"/>
          <ac:spMkLst>
            <pc:docMk/>
            <pc:sldMk cId="3157890746" sldId="29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8EF2-A9E7-4AC3-A802-968461B2836C}" type="datetimeFigureOut">
              <a:rPr lang="en-IE" smtClean="0"/>
              <a:pPr/>
              <a:t>05/04/2018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CF78B-96D2-4305-8711-1B89159C1975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089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Students should know why a loop makes sense after the starter exercise, which follows.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tasks and ideas would require several classes to ensure students have time to engage with the concept.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Loops are one of the key Threshold Concepts in learning how to program.</a:t>
            </a:r>
          </a:p>
          <a:p>
            <a:r>
              <a:rPr lang="en-IE" dirty="0"/>
              <a:t>Later in the lesson, STRINGS are used. Subsequently there is an exercise on LISTS.</a:t>
            </a:r>
          </a:p>
          <a:p>
            <a:r>
              <a:rPr lang="en-IE" dirty="0"/>
              <a:t>If LISTS haven’t been learned, just do the lesson to the point where LISTS enter, and make a decision how to proceed from that point.</a:t>
            </a:r>
          </a:p>
          <a:p>
            <a:r>
              <a:rPr lang="en-IE" dirty="0"/>
              <a:t>The uses of LISTS only enters as a further challenge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572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 FLOW chart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52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Important to ask students to predict an outcome before and as they type the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PRIMM method will encourage engagement. (Predict Run Investigate Modify Make)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172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Ask students to predict before they write it into their IDE or IDLE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9089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Ask students to predict before they write it into their IDE or IDLE.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The word iteration is intimately connected to the concept of loops.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5626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Ask students to WRITE and PREDICT the results before they write it into their IDE or IDLE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3284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students’ first </a:t>
            </a:r>
            <a:r>
              <a:rPr lang="en-IE" b="1" dirty="0"/>
              <a:t>for</a:t>
            </a:r>
            <a:r>
              <a:rPr lang="en-IE" dirty="0"/>
              <a:t> loop … but utilising strings. Encourage students to think of and write an algorithm in pseudocode to execute the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70F5-F765-4AEF-B7F1-D2874B49F805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9300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students’ first </a:t>
            </a:r>
            <a:r>
              <a:rPr lang="en-IE" b="1" dirty="0"/>
              <a:t>for</a:t>
            </a:r>
            <a:r>
              <a:rPr lang="en-IE" dirty="0"/>
              <a:t> loop … but utilising strings. Encourage students to think of and write an algorithm to execute the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70F5-F765-4AEF-B7F1-D2874B49F805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7573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Some pseudo code for the basic </a:t>
            </a:r>
            <a:r>
              <a:rPr lang="en-IE" b="1" dirty="0"/>
              <a:t>for</a:t>
            </a:r>
            <a:r>
              <a:rPr lang="en-IE" dirty="0"/>
              <a:t> loop follows in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70F5-F765-4AEF-B7F1-D2874B49F805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342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Students thinking out the problem in advance, using paired programming and pen and paper, MUST be encouraged.</a:t>
            </a:r>
          </a:p>
          <a:p>
            <a:r>
              <a:rPr lang="en-IE" dirty="0">
                <a:solidFill>
                  <a:srgbClr val="FF0000"/>
                </a:solidFill>
              </a:rPr>
              <a:t>One of the limitations </a:t>
            </a:r>
            <a:r>
              <a:rPr lang="en-IE" dirty="0"/>
              <a:t>of this program is there is no means of storing the user info in a unique fashion so it can be recalled at a later stage.</a:t>
            </a:r>
          </a:p>
          <a:p>
            <a:r>
              <a:rPr lang="en-IE" dirty="0"/>
              <a:t>The further challenge in the next slide addresses that problem using LISTS. This is worth discussing, since it gives a reason to enhance the program.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9179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LISTS </a:t>
            </a:r>
            <a:r>
              <a:rPr lang="en-IE" dirty="0"/>
              <a:t>are a concept covered in the next section. (See the </a:t>
            </a:r>
            <a:r>
              <a:rPr lang="en-IE" dirty="0" err="1"/>
              <a:t>ncca</a:t>
            </a:r>
            <a:r>
              <a:rPr lang="en-IE" dirty="0"/>
              <a:t> website). This challenge can thus be skipped over for now, and returned to later.</a:t>
            </a:r>
          </a:p>
          <a:p>
            <a:r>
              <a:rPr lang="en-IE" dirty="0"/>
              <a:t>It is an option to do this challenge if lists have already been learned.</a:t>
            </a:r>
          </a:p>
          <a:p>
            <a:r>
              <a:rPr lang="en-IE" dirty="0"/>
              <a:t>Some sample code follows in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70F5-F765-4AEF-B7F1-D2874B49F805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90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2000" b="1" dirty="0">
                <a:solidFill>
                  <a:srgbClr val="FF0000"/>
                </a:solidFill>
              </a:rPr>
              <a:t>STARTER EXERCISE</a:t>
            </a:r>
            <a:br>
              <a:rPr lang="en-IE" dirty="0"/>
            </a:br>
            <a:r>
              <a:rPr lang="en-IE" dirty="0"/>
              <a:t>This task is designed for students to write the code to ask one user, then replicate the code, with some minor adjustments, to ask the next user.</a:t>
            </a:r>
          </a:p>
          <a:p>
            <a:r>
              <a:rPr lang="en-IE" dirty="0"/>
              <a:t>Encourage students to write an algorithm and pseudo-code. Guide students into writing an algorithm.</a:t>
            </a:r>
          </a:p>
          <a:p>
            <a:r>
              <a:rPr lang="en-IE" dirty="0"/>
              <a:t>The idea is to create in the student the need for a better way to program this task – namely a need for a </a:t>
            </a:r>
            <a:r>
              <a:rPr lang="en-IE" b="1" dirty="0"/>
              <a:t>FOR</a:t>
            </a:r>
            <a:r>
              <a:rPr lang="en-IE" dirty="0"/>
              <a:t>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70F5-F765-4AEF-B7F1-D2874B49F805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2097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code using a </a:t>
            </a:r>
            <a:r>
              <a:rPr lang="en-US" b="1" dirty="0"/>
              <a:t>FOR</a:t>
            </a:r>
            <a:r>
              <a:rPr lang="en-US" dirty="0"/>
              <a:t> loop to ask for 5 random numbers :  Once students have written and tested their loops, some additional code needed to store the random numbers in a list and print out that list.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To challenge students who have completed, ask them how they could improve the program further, for example checking if the user enters a number between 1 and 100.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2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Some students may have already encountered loops in other languages or a </a:t>
            </a:r>
            <a:r>
              <a:rPr lang="en-IE" b="1" dirty="0"/>
              <a:t>WHILE</a:t>
            </a:r>
            <a:r>
              <a:rPr lang="en-IE" dirty="0"/>
              <a:t> loop in python.</a:t>
            </a:r>
          </a:p>
          <a:p>
            <a:r>
              <a:rPr lang="en-IE" dirty="0"/>
              <a:t>The lesson does not assume they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649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2000" b="1" dirty="0">
                <a:solidFill>
                  <a:srgbClr val="FF0000"/>
                </a:solidFill>
              </a:rPr>
              <a:t>STARTER EXERCISE</a:t>
            </a:r>
            <a:br>
              <a:rPr lang="en-IE" dirty="0"/>
            </a:br>
            <a:r>
              <a:rPr lang="en-IE" dirty="0"/>
              <a:t>This task is designed for students to write the code to ask one user, then replicate the code, with some minor adjustments, to ask the next user.</a:t>
            </a:r>
          </a:p>
          <a:p>
            <a:r>
              <a:rPr lang="en-IE" dirty="0"/>
              <a:t>Encourage students to write an algorithm and pseudo-code. Guide students into writing an algorithm.</a:t>
            </a:r>
          </a:p>
          <a:p>
            <a:r>
              <a:rPr lang="en-IE" dirty="0"/>
              <a:t>The idea is to create in the student the need for a better way to program this task – namely a need for a </a:t>
            </a:r>
            <a:r>
              <a:rPr lang="en-IE" b="1" dirty="0"/>
              <a:t>FOR</a:t>
            </a:r>
            <a:r>
              <a:rPr lang="en-IE" dirty="0"/>
              <a:t>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E70F5-F765-4AEF-B7F1-D2874B49F805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206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 code students write will look something like the above. </a:t>
            </a:r>
          </a:p>
          <a:p>
            <a:r>
              <a:rPr lang="en-IE" dirty="0"/>
              <a:t>Emphasise the repetition of code i.e. you could cut and paste each time in order to ask the next user, and then edit as necessary.</a:t>
            </a:r>
          </a:p>
          <a:p>
            <a:r>
              <a:rPr lang="en-IE" dirty="0"/>
              <a:t>The main Learning Outcomes (LO) achieved are highlighted throughout the lesson and tasks.</a:t>
            </a:r>
          </a:p>
          <a:p>
            <a:r>
              <a:rPr lang="en-IE" dirty="0"/>
              <a:t>The list is not exhaustive, and consultation with the LCCS spec is encouraged at all times throughout the implementation of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35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Cutting, Pasting, Editing 500 times is not feasible. There must be a better way to solve a problem involving </a:t>
            </a:r>
            <a:r>
              <a:rPr lang="en-IE" sz="2000" b="1" dirty="0">
                <a:solidFill>
                  <a:srgbClr val="FF0000"/>
                </a:solidFill>
              </a:rPr>
              <a:t>a task that has to be repeated.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96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Important students Think Pair Share and Square this one.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6213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Students may have been introduced to a </a:t>
            </a:r>
            <a:r>
              <a:rPr lang="en-IE" b="1" dirty="0"/>
              <a:t>WHILE</a:t>
            </a:r>
            <a:r>
              <a:rPr lang="en-IE" dirty="0"/>
              <a:t> loop before this.</a:t>
            </a:r>
          </a:p>
          <a:p>
            <a:r>
              <a:rPr lang="en-IE" dirty="0"/>
              <a:t>The lesson (and CT challenge) will assume they have not seen loops before.</a:t>
            </a:r>
          </a:p>
          <a:p>
            <a:r>
              <a:rPr lang="en-IE" dirty="0"/>
              <a:t>Loops are also called</a:t>
            </a:r>
            <a:r>
              <a:rPr lang="en-IE" u="sng" dirty="0"/>
              <a:t> ITERATIONS</a:t>
            </a:r>
            <a:r>
              <a:rPr lang="en-I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134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Students may have other analogies to add.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175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This is the key difference to a </a:t>
            </a:r>
            <a:r>
              <a:rPr lang="en-IE" b="1" dirty="0"/>
              <a:t>while</a:t>
            </a:r>
            <a:r>
              <a:rPr lang="en-IE" dirty="0"/>
              <a:t> loop, which is a conditional loop, and therefore closely tied to</a:t>
            </a:r>
            <a:r>
              <a:rPr lang="en-IE" b="1" dirty="0"/>
              <a:t> if </a:t>
            </a:r>
            <a:r>
              <a:rPr lang="en-IE" dirty="0"/>
              <a:t>statements (decision-making, conditionals, selection statements)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CF78B-96D2-4305-8711-1B89159C1975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58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gideasdeh-43wiki.wikispaces.com/expected+outcomes+of+phase+i+therapy" TargetMode="External"/><Relationship Id="rId2" Type="http://schemas.openxmlformats.org/officeDocument/2006/relationships/image" Target="../media/image2.jpg&amp;ehk=qP8SYZNcVvQJKYjeFmtgvA&amp;r=0&amp;pid=OfficeInsert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nestcandy.blogspot.com/2012/06/inspirational-quote-sunday-1.html" TargetMode="External"/><Relationship Id="rId2" Type="http://schemas.openxmlformats.org/officeDocument/2006/relationships/image" Target="../media/image3.jpg&amp;ehk=yRzK0NCfYGUWv7LC81inQw&amp;r=0&amp;pid=OfficeInsert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881316" y="365126"/>
            <a:ext cx="6634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881316" y="1825625"/>
            <a:ext cx="6634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3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1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7A79B7-4BAA-44BA-AB00-078DFAE9B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7811"/>
            <a:ext cx="678390" cy="678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ThinkPairShareSquare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4CD9F-77FD-4ED2-A934-3CF935803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983803">
            <a:off x="7112324" y="511380"/>
            <a:ext cx="1695614" cy="11304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36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1316" y="365126"/>
            <a:ext cx="66340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1316" y="1825625"/>
            <a:ext cx="66340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12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6161-D4EF-4684-A1D9-2DE6B480031D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3F3F-4261-4FB4-B26F-332750FEB3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&amp;ehk=H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population-based-intervention.wikispaces.com/Home-school+partnershi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&amp;ehk=H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population-based-intervention.wikispaces.com/Home-school+partnershi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&amp;ehk=OTXc08G4oHYjnA33wvKmnw&amp;r=0&amp;pid=OfficeInsert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focaia.blogspot.com/2014_10_01_archive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&amp;ehk=OTXc08G4oHYjnA33wvKmnw&amp;r=0&amp;pid=OfficeInsert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focaia.blogspot.com/2014_10_01_archiv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&amp;ehk=H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population-based-intervention.wikispaces.com/Home-school+partnershi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&amp;ehk=H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population-based-intervention.wikispaces.com/Home-school+partnershi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&amp;ehk=SQdHOlSezA5jx2Um2t6eAg&amp;r=0&amp;pid=OfficeInsert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unifiedtao-en.blogspot.com/2010/12/tao-strange-loop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092012"/>
            <a:ext cx="6634034" cy="1325563"/>
          </a:xfrm>
        </p:spPr>
        <p:txBody>
          <a:bodyPr>
            <a:normAutofit/>
          </a:bodyPr>
          <a:lstStyle/>
          <a:p>
            <a:r>
              <a:rPr lang="en-US" sz="4400" dirty="0"/>
              <a:t>Learning to Program</a:t>
            </a:r>
            <a:br>
              <a:rPr lang="en-US" sz="4400" dirty="0"/>
            </a:br>
            <a:r>
              <a:rPr lang="en-US" sz="4400" dirty="0"/>
              <a:t>in Python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5C315A-194B-49AE-BEA2-7C976EB66F69}"/>
              </a:ext>
            </a:extLst>
          </p:cNvPr>
          <p:cNvSpPr txBox="1">
            <a:spLocks/>
          </p:cNvSpPr>
          <p:nvPr/>
        </p:nvSpPr>
        <p:spPr>
          <a:xfrm>
            <a:off x="3491880" y="3789040"/>
            <a:ext cx="518457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/>
              <a:t>Concept 5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/>
              <a:t>LOOPS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/>
              <a:t>(for</a:t>
            </a:r>
            <a:r>
              <a:rPr lang="en-US" sz="3600" dirty="0"/>
              <a:t> loops</a:t>
            </a:r>
            <a:r>
              <a:rPr lang="en-US" sz="3600" b="1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AF71E9A5-2CD0-4F69-8191-21309811B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8229600" cy="1143001"/>
          </a:xfrm>
        </p:spPr>
        <p:txBody>
          <a:bodyPr/>
          <a:lstStyle/>
          <a:p>
            <a:r>
              <a:rPr lang="en-IE" b="1" dirty="0"/>
              <a:t>for</a:t>
            </a:r>
            <a:r>
              <a:rPr lang="en-IE" dirty="0"/>
              <a:t> loop Flow</a:t>
            </a:r>
            <a:endParaRPr lang="en-US" dirty="0"/>
          </a:p>
        </p:txBody>
      </p:sp>
      <p:pic>
        <p:nvPicPr>
          <p:cNvPr id="6" name="Picture 2" descr="_images/for-flow-chart.png">
            <a:extLst>
              <a:ext uri="{FF2B5EF4-FFF2-40B4-BE49-F238E27FC236}">
                <a16:creationId xmlns:a16="http://schemas.microsoft.com/office/drawing/2014/main" id="{C56FEE17-F8A8-4123-9BE7-E1079407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687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5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A2665A1-2E7C-4814-9B2F-F57DE9BAE86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endParaRPr lang="en-US" sz="1800" i="1" dirty="0">
              <a:solidFill>
                <a:srgbClr val="92D050"/>
              </a:solidFill>
            </a:endParaRPr>
          </a:p>
          <a:p>
            <a:endParaRPr lang="en-IE" sz="3200" dirty="0"/>
          </a:p>
          <a:p>
            <a:endParaRPr lang="en-IE" sz="3200" dirty="0"/>
          </a:p>
          <a:p>
            <a:pPr marL="0" indent="0">
              <a:buNone/>
            </a:pPr>
            <a:endParaRPr lang="en-IE" sz="3200" dirty="0"/>
          </a:p>
          <a:p>
            <a:r>
              <a:rPr lang="en-IE" sz="2800" b="1" dirty="0"/>
              <a:t>Can you predict what the output will be 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D6B1FBE-4314-4787-B079-6B9970382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dirty="0"/>
              <a:t>The </a:t>
            </a:r>
            <a:r>
              <a:rPr lang="en-IE" b="1" dirty="0"/>
              <a:t>for</a:t>
            </a:r>
            <a:r>
              <a:rPr lang="en-IE" dirty="0"/>
              <a:t> Loop in Python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67AD61-190A-4ABD-A9D1-2FA00367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3376687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FB97B-2563-461A-BAAF-14D16649EB34}"/>
              </a:ext>
            </a:extLst>
          </p:cNvPr>
          <p:cNvSpPr txBox="1"/>
          <p:nvPr/>
        </p:nvSpPr>
        <p:spPr>
          <a:xfrm>
            <a:off x="755576" y="4648835"/>
            <a:ext cx="4241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Note:  The value held in </a:t>
            </a:r>
            <a:r>
              <a:rPr lang="en-IE" sz="2400" i="1" dirty="0" err="1"/>
              <a:t>i</a:t>
            </a:r>
            <a:r>
              <a:rPr lang="en-IE" sz="2400" dirty="0"/>
              <a:t> automatically increases.</a:t>
            </a:r>
          </a:p>
          <a:p>
            <a:r>
              <a:rPr lang="en-IE" sz="2400" dirty="0"/>
              <a:t>Try it on whatever IDE you are using.</a:t>
            </a:r>
            <a:endParaRPr 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91EEA4-A10D-4DC9-BE98-CDF2F3073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38072" r="65109" b="52905"/>
          <a:stretch/>
        </p:blipFill>
        <p:spPr bwMode="auto">
          <a:xfrm>
            <a:off x="430425" y="1844824"/>
            <a:ext cx="4574446" cy="1305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7F0C3F-DAEF-4473-9692-128C7C81A4A3}"/>
              </a:ext>
            </a:extLst>
          </p:cNvPr>
          <p:cNvCxnSpPr>
            <a:cxnSpLocks/>
          </p:cNvCxnSpPr>
          <p:nvPr/>
        </p:nvCxnSpPr>
        <p:spPr>
          <a:xfrm flipH="1" flipV="1">
            <a:off x="2555776" y="2890690"/>
            <a:ext cx="4568663" cy="169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AF6D3C-817D-4A7F-A247-FF3B57F3E780}"/>
              </a:ext>
            </a:extLst>
          </p:cNvPr>
          <p:cNvSpPr txBox="1"/>
          <p:nvPr/>
        </p:nvSpPr>
        <p:spPr>
          <a:xfrm>
            <a:off x="6444208" y="3337709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Courier"/>
              </a:rPr>
              <a:t>range(10) </a:t>
            </a:r>
            <a:r>
              <a:rPr lang="en-IE" sz="3200" dirty="0"/>
              <a:t>gives you a range of 10 numbers from 0 to 9.</a:t>
            </a:r>
          </a:p>
        </p:txBody>
      </p:sp>
    </p:spTree>
    <p:extLst>
      <p:ext uri="{BB962C8B-B14F-4D97-AF65-F5344CB8AC3E}">
        <p14:creationId xmlns:p14="http://schemas.microsoft.com/office/powerpoint/2010/main" val="35574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16DEF-927D-4E67-8287-C63227645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63688" y="164357"/>
            <a:ext cx="4824536" cy="1143000"/>
          </a:xfrm>
        </p:spPr>
        <p:txBody>
          <a:bodyPr/>
          <a:lstStyle/>
          <a:p>
            <a:r>
              <a:rPr lang="en-IE" b="1" dirty="0"/>
              <a:t>for</a:t>
            </a:r>
            <a:r>
              <a:rPr lang="en-IE" dirty="0"/>
              <a:t> loop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0D762F-ADDD-41AF-BFDA-9649F8A7B0C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119188"/>
            <a:ext cx="4164013" cy="4525962"/>
          </a:xfrm>
        </p:spPr>
        <p:txBody>
          <a:bodyPr>
            <a:normAutofit lnSpcReduction="10000"/>
          </a:bodyPr>
          <a:lstStyle/>
          <a:p>
            <a:r>
              <a:rPr lang="en-IE" dirty="0"/>
              <a:t>The previous example increased our variable by 1 and began at a value of 0.</a:t>
            </a:r>
            <a:br>
              <a:rPr lang="en-IE" dirty="0"/>
            </a:br>
            <a:br>
              <a:rPr lang="en-IE" dirty="0"/>
            </a:br>
            <a:endParaRPr lang="en-IE" dirty="0"/>
          </a:p>
          <a:p>
            <a:endParaRPr lang="en-IE" dirty="0"/>
          </a:p>
          <a:p>
            <a:r>
              <a:rPr lang="en-IE" dirty="0"/>
              <a:t>What if we do not want to start at 0?</a:t>
            </a:r>
          </a:p>
          <a:p>
            <a:endParaRPr lang="en-I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7E04D9-5515-4564-ABF5-DD36E3FD6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36824" r="64452" b="52149"/>
          <a:stretch/>
        </p:blipFill>
        <p:spPr bwMode="auto">
          <a:xfrm>
            <a:off x="4501596" y="1556792"/>
            <a:ext cx="4677311" cy="16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942ED-F1A5-4119-849D-E2184DD844F5}"/>
              </a:ext>
            </a:extLst>
          </p:cNvPr>
          <p:cNvSpPr txBox="1"/>
          <p:nvPr/>
        </p:nvSpPr>
        <p:spPr>
          <a:xfrm>
            <a:off x="5076056" y="40050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dirty="0"/>
              <a:t>This for loop will start at 4 and end at 9.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62D2531-107B-44C0-830E-DD5EA9291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38072" r="65109" b="52905"/>
          <a:stretch/>
        </p:blipFill>
        <p:spPr bwMode="auto">
          <a:xfrm>
            <a:off x="971600" y="3009915"/>
            <a:ext cx="2604967" cy="74331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54B3E6-75A4-465E-AD0D-7112BE350414}"/>
              </a:ext>
            </a:extLst>
          </p:cNvPr>
          <p:cNvCxnSpPr>
            <a:cxnSpLocks/>
          </p:cNvCxnSpPr>
          <p:nvPr/>
        </p:nvCxnSpPr>
        <p:spPr>
          <a:xfrm flipV="1">
            <a:off x="4355976" y="1118294"/>
            <a:ext cx="0" cy="4526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1672088-3ECC-4BA3-8FDF-4B11C7F55426}"/>
              </a:ext>
            </a:extLst>
          </p:cNvPr>
          <p:cNvSpPr txBox="1"/>
          <p:nvPr/>
        </p:nvSpPr>
        <p:spPr>
          <a:xfrm>
            <a:off x="143508" y="6266030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1.22 students should be able to read, write, test, and modify computer programs</a:t>
            </a:r>
          </a:p>
        </p:txBody>
      </p:sp>
    </p:spTree>
    <p:extLst>
      <p:ext uri="{BB962C8B-B14F-4D97-AF65-F5344CB8AC3E}">
        <p14:creationId xmlns:p14="http://schemas.microsoft.com/office/powerpoint/2010/main" val="26458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b="1" dirty="0"/>
              <a:t>for</a:t>
            </a:r>
            <a:r>
              <a:rPr lang="en-IE" dirty="0"/>
              <a:t> loop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8055" y="1614294"/>
            <a:ext cx="4038600" cy="4525963"/>
          </a:xfrm>
        </p:spPr>
        <p:txBody>
          <a:bodyPr/>
          <a:lstStyle/>
          <a:p>
            <a:r>
              <a:rPr lang="en-IE" dirty="0"/>
              <a:t>The previous example:</a:t>
            </a:r>
          </a:p>
          <a:p>
            <a:pPr>
              <a:buFontTx/>
              <a:buChar char="-"/>
            </a:pPr>
            <a:r>
              <a:rPr lang="en-IE" dirty="0"/>
              <a:t>began at a value of 4</a:t>
            </a:r>
          </a:p>
          <a:p>
            <a:pPr>
              <a:buFontTx/>
              <a:buChar char="-"/>
            </a:pPr>
            <a:r>
              <a:rPr lang="en-IE" dirty="0"/>
              <a:t>increased by 1, to 10.</a:t>
            </a:r>
          </a:p>
          <a:p>
            <a:r>
              <a:rPr lang="en-IE" dirty="0"/>
              <a:t>What if we do not want to increase by 1?</a:t>
            </a: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00506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2400" dirty="0"/>
              <a:t>This </a:t>
            </a:r>
            <a:r>
              <a:rPr lang="en-IE" sz="2400" b="1" dirty="0"/>
              <a:t>for</a:t>
            </a:r>
            <a:r>
              <a:rPr lang="en-IE" sz="2400" dirty="0"/>
              <a:t> loop will start at 4 and end before 20, increasing by 2 each </a:t>
            </a:r>
            <a:r>
              <a:rPr lang="en-IE" sz="2400" u="sng" dirty="0"/>
              <a:t>iteration</a:t>
            </a:r>
            <a:r>
              <a:rPr lang="en-IE" sz="2400" dirty="0"/>
              <a:t>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37726" r="63577" b="52288"/>
          <a:stretch/>
        </p:blipFill>
        <p:spPr bwMode="auto">
          <a:xfrm>
            <a:off x="4883427" y="2060848"/>
            <a:ext cx="374441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397495"/>
            <a:ext cx="476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1"/>
                </a:solidFill>
              </a:rPr>
              <a:t>(start value, ending value, amount to change)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642230" y="1700222"/>
            <a:ext cx="378042" cy="79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r>
              <a:rPr lang="en-IE" dirty="0"/>
              <a:t>Range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125538"/>
            <a:ext cx="3609975" cy="4525962"/>
          </a:xfrm>
        </p:spPr>
        <p:txBody>
          <a:bodyPr>
            <a:normAutofit lnSpcReduction="10000"/>
          </a:bodyPr>
          <a:lstStyle/>
          <a:p>
            <a:r>
              <a:rPr lang="en-IE" sz="3600" dirty="0"/>
              <a:t>What range of values will the following execute?</a:t>
            </a:r>
          </a:p>
          <a:p>
            <a:pPr lvl="1"/>
            <a:r>
              <a:rPr lang="en-IE" sz="3200" dirty="0"/>
              <a:t>range(10,20)</a:t>
            </a:r>
          </a:p>
          <a:p>
            <a:pPr lvl="1"/>
            <a:r>
              <a:rPr lang="en-IE" sz="3200" dirty="0"/>
              <a:t>range(14, 18,3) </a:t>
            </a:r>
          </a:p>
          <a:p>
            <a:pPr lvl="1"/>
            <a:r>
              <a:rPr lang="en-IE" sz="3200" dirty="0"/>
              <a:t>range(30, 15,-1)</a:t>
            </a:r>
          </a:p>
          <a:p>
            <a:pPr lvl="1"/>
            <a:r>
              <a:rPr lang="en-IE" sz="3200" dirty="0"/>
              <a:t>range(5, -5, -1</a:t>
            </a:r>
            <a:r>
              <a:rPr lang="en-IE" dirty="0"/>
              <a:t>)</a:t>
            </a:r>
          </a:p>
          <a:p>
            <a:pPr lvl="1"/>
            <a:endParaRPr lang="en-I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62056" r="92688" b="8254"/>
          <a:stretch/>
        </p:blipFill>
        <p:spPr bwMode="auto">
          <a:xfrm>
            <a:off x="4230451" y="2276872"/>
            <a:ext cx="792088" cy="313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85433" r="94604" b="8401"/>
          <a:stretch/>
        </p:blipFill>
        <p:spPr bwMode="auto">
          <a:xfrm>
            <a:off x="5396943" y="3255548"/>
            <a:ext cx="672861" cy="9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46570" r="92044" b="7276"/>
          <a:stretch/>
        </p:blipFill>
        <p:spPr bwMode="auto">
          <a:xfrm>
            <a:off x="6444208" y="1918415"/>
            <a:ext cx="765757" cy="461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61001" r="95069" b="7924"/>
          <a:stretch/>
        </p:blipFill>
        <p:spPr bwMode="auto">
          <a:xfrm>
            <a:off x="7818884" y="2132856"/>
            <a:ext cx="582145" cy="394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4340C9-C30F-4239-8613-A35637B7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430709">
            <a:off x="6312538" y="793566"/>
            <a:ext cx="2046977" cy="857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Create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812514"/>
            <a:ext cx="8229600" cy="1435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Write pseudocode and then a program in Python that :</a:t>
            </a:r>
          </a:p>
          <a:p>
            <a:r>
              <a:rPr lang="en-US" sz="2800" dirty="0"/>
              <a:t>creates a string called </a:t>
            </a:r>
            <a:r>
              <a:rPr lang="en-US" sz="2800" dirty="0" err="1"/>
              <a:t>myString</a:t>
            </a:r>
            <a:r>
              <a:rPr lang="en-US" sz="2800" dirty="0"/>
              <a:t>.</a:t>
            </a:r>
          </a:p>
          <a:p>
            <a:r>
              <a:rPr lang="en-US" sz="2800" dirty="0"/>
              <a:t>Uses a </a:t>
            </a:r>
            <a:r>
              <a:rPr lang="en-US" sz="2800" b="1" dirty="0"/>
              <a:t>for</a:t>
            </a:r>
            <a:r>
              <a:rPr lang="en-US" sz="2800" dirty="0"/>
              <a:t> loop to print each element in the string.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C04DD-6278-44F5-ABEB-CE2691627524}"/>
              </a:ext>
            </a:extLst>
          </p:cNvPr>
          <p:cNvSpPr txBox="1"/>
          <p:nvPr/>
        </p:nvSpPr>
        <p:spPr>
          <a:xfrm>
            <a:off x="668760" y="378522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Remember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C2CB1-93DF-4B3A-B932-94E6C6E818A0}"/>
              </a:ext>
            </a:extLst>
          </p:cNvPr>
          <p:cNvSpPr txBox="1"/>
          <p:nvPr/>
        </p:nvSpPr>
        <p:spPr>
          <a:xfrm>
            <a:off x="84185" y="5857904"/>
            <a:ext cx="839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2.5 students should be able to use pseudo code to outline the functionality of an algorithm	</a:t>
            </a:r>
            <a:endParaRPr lang="en-I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4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4340C9-C30F-4239-8613-A35637B7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430709">
            <a:off x="6312538" y="793566"/>
            <a:ext cx="2046977" cy="857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Create Your Own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C04DD-6278-44F5-ABEB-CE2691627524}"/>
              </a:ext>
            </a:extLst>
          </p:cNvPr>
          <p:cNvSpPr txBox="1"/>
          <p:nvPr/>
        </p:nvSpPr>
        <p:spPr>
          <a:xfrm>
            <a:off x="485663" y="1700808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Remember :</a:t>
            </a:r>
          </a:p>
          <a:p>
            <a:r>
              <a:rPr lang="en-IE" sz="2400" dirty="0" err="1">
                <a:latin typeface="Courier"/>
              </a:rPr>
              <a:t>myString</a:t>
            </a:r>
            <a:r>
              <a:rPr lang="en-IE" sz="2400" dirty="0">
                <a:latin typeface="Courier"/>
              </a:rPr>
              <a:t> = “four for loops” </a:t>
            </a:r>
            <a:r>
              <a:rPr lang="en-IE" sz="2400" dirty="0"/>
              <a:t>creates a string called </a:t>
            </a:r>
            <a:r>
              <a:rPr lang="en-IE" sz="2400" dirty="0" err="1"/>
              <a:t>myString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 err="1">
                <a:latin typeface="Courier"/>
              </a:rPr>
              <a:t>len</a:t>
            </a:r>
            <a:r>
              <a:rPr lang="en-IE" sz="2400" dirty="0">
                <a:latin typeface="Courier"/>
              </a:rPr>
              <a:t>(</a:t>
            </a:r>
            <a:r>
              <a:rPr lang="en-IE" sz="2400" dirty="0" err="1">
                <a:latin typeface="Courier"/>
              </a:rPr>
              <a:t>myString</a:t>
            </a:r>
            <a:r>
              <a:rPr lang="en-IE" sz="2400" dirty="0">
                <a:latin typeface="Courier"/>
              </a:rPr>
              <a:t>) </a:t>
            </a:r>
            <a:r>
              <a:rPr lang="en-IE" sz="2400" dirty="0"/>
              <a:t>returns the length of the string</a:t>
            </a:r>
          </a:p>
          <a:p>
            <a:endParaRPr lang="en-IE" sz="2400" dirty="0"/>
          </a:p>
          <a:p>
            <a:r>
              <a:rPr lang="en-IE" sz="2400" dirty="0"/>
              <a:t>In this case </a:t>
            </a:r>
            <a:r>
              <a:rPr lang="en-IE" sz="2400" dirty="0" err="1">
                <a:latin typeface="Courier"/>
              </a:rPr>
              <a:t>len</a:t>
            </a:r>
            <a:r>
              <a:rPr lang="en-IE" sz="2400" dirty="0">
                <a:latin typeface="Courier"/>
              </a:rPr>
              <a:t>(</a:t>
            </a:r>
            <a:r>
              <a:rPr lang="en-IE" sz="2400" dirty="0" err="1">
                <a:latin typeface="Courier"/>
              </a:rPr>
              <a:t>myString</a:t>
            </a:r>
            <a:r>
              <a:rPr lang="en-IE" sz="2400" dirty="0">
                <a:latin typeface="Courier"/>
              </a:rPr>
              <a:t>)</a:t>
            </a:r>
            <a:r>
              <a:rPr lang="en-IE" sz="2400" dirty="0"/>
              <a:t>returns 14. </a:t>
            </a:r>
          </a:p>
          <a:p>
            <a:endParaRPr lang="en-IE" sz="2400" dirty="0"/>
          </a:p>
          <a:p>
            <a:r>
              <a:rPr lang="en-IE" sz="2400" dirty="0"/>
              <a:t>So how would </a:t>
            </a:r>
            <a:r>
              <a:rPr lang="en-IE" sz="2400" dirty="0">
                <a:latin typeface="Courier"/>
              </a:rPr>
              <a:t>range(</a:t>
            </a:r>
            <a:r>
              <a:rPr lang="en-IE" sz="2400" dirty="0" err="1">
                <a:latin typeface="Courier"/>
              </a:rPr>
              <a:t>len</a:t>
            </a:r>
            <a:r>
              <a:rPr lang="en-IE" sz="2400" dirty="0">
                <a:latin typeface="Courier"/>
              </a:rPr>
              <a:t>(</a:t>
            </a:r>
            <a:r>
              <a:rPr lang="en-IE" sz="2400" dirty="0" err="1">
                <a:latin typeface="Courier"/>
              </a:rPr>
              <a:t>myString</a:t>
            </a:r>
            <a:r>
              <a:rPr lang="en-IE" sz="2400" dirty="0">
                <a:latin typeface="Courier"/>
              </a:rPr>
              <a:t>))</a:t>
            </a:r>
            <a:r>
              <a:rPr lang="en-IE" sz="2400" dirty="0"/>
              <a:t>help you?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3DB0A-E7B1-4505-A301-7FD8F5974568}"/>
              </a:ext>
            </a:extLst>
          </p:cNvPr>
          <p:cNvSpPr txBox="1"/>
          <p:nvPr/>
        </p:nvSpPr>
        <p:spPr>
          <a:xfrm>
            <a:off x="84218" y="6150114"/>
            <a:ext cx="897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2.16 students should be able to use data types that are common to procedural high-level languages</a:t>
            </a:r>
            <a:endParaRPr lang="en-I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7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" y="3252445"/>
            <a:ext cx="8829675" cy="1470025"/>
          </a:xfrm>
        </p:spPr>
        <p:txBody>
          <a:bodyPr>
            <a:normAutofit fontScale="92500"/>
          </a:bodyPr>
          <a:lstStyle/>
          <a:p>
            <a:pPr marL="742950" indent="-742950">
              <a:buClr>
                <a:srgbClr val="7030A0"/>
              </a:buClr>
              <a:buFont typeface="+mj-lt"/>
              <a:buAutoNum type="arabicPeriod"/>
            </a:pPr>
            <a:r>
              <a:rPr lang="en-US" sz="4000" dirty="0"/>
              <a:t>Write an algorithm, using pseudo code</a:t>
            </a:r>
          </a:p>
          <a:p>
            <a:pPr marL="742950" indent="-742950">
              <a:buClr>
                <a:srgbClr val="7030A0"/>
              </a:buClr>
              <a:buFont typeface="+mj-lt"/>
              <a:buAutoNum type="arabicPeriod"/>
            </a:pPr>
            <a:r>
              <a:rPr lang="en-US" sz="4000" dirty="0"/>
              <a:t>Implement the algorithm in code</a:t>
            </a:r>
          </a:p>
          <a:p>
            <a:pPr lvl="1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AD146-F050-4410-8AB5-911AB9314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9748">
            <a:off x="7234878" y="645826"/>
            <a:ext cx="1609807" cy="72799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328C1F-A9F5-442A-89C1-F845E58AF8A7}"/>
              </a:ext>
            </a:extLst>
          </p:cNvPr>
          <p:cNvSpPr txBox="1">
            <a:spLocks/>
          </p:cNvSpPr>
          <p:nvPr/>
        </p:nvSpPr>
        <p:spPr>
          <a:xfrm>
            <a:off x="457200" y="1350512"/>
            <a:ext cx="8229600" cy="114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 back to Five_Random_Numbers.py</a:t>
            </a:r>
          </a:p>
          <a:p>
            <a:r>
              <a:rPr lang="en-US" dirty="0"/>
              <a:t>Now implement the program with a </a:t>
            </a:r>
            <a:r>
              <a:rPr lang="en-US" b="1" dirty="0"/>
              <a:t>for</a:t>
            </a:r>
            <a:r>
              <a:rPr lang="en-US" dirty="0"/>
              <a:t> loop.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DBCA8-FC42-45CF-9127-290B73030180}"/>
              </a:ext>
            </a:extLst>
          </p:cNvPr>
          <p:cNvSpPr txBox="1"/>
          <p:nvPr/>
        </p:nvSpPr>
        <p:spPr>
          <a:xfrm>
            <a:off x="658416" y="4968879"/>
            <a:ext cx="757118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dirty="0"/>
              <a:t>Save your program as : </a:t>
            </a:r>
            <a:r>
              <a:rPr lang="en-IE" sz="3200" b="1" dirty="0" err="1">
                <a:solidFill>
                  <a:srgbClr val="FF0000"/>
                </a:solidFill>
              </a:rPr>
              <a:t>Five_Random_Numbers</a:t>
            </a:r>
            <a:r>
              <a:rPr lang="en-IE" sz="3200" b="1">
                <a:solidFill>
                  <a:srgbClr val="FF0000"/>
                </a:solidFill>
              </a:rPr>
              <a:t> v1.</a:t>
            </a:r>
            <a:r>
              <a:rPr lang="en-IE" sz="3200" b="1" dirty="0">
                <a:solidFill>
                  <a:srgbClr val="FF0000"/>
                </a:solidFill>
              </a:rPr>
              <a:t>py</a:t>
            </a:r>
          </a:p>
        </p:txBody>
      </p:sp>
    </p:spTree>
    <p:extLst>
      <p:ext uri="{BB962C8B-B14F-4D97-AF65-F5344CB8AC3E}">
        <p14:creationId xmlns:p14="http://schemas.microsoft.com/office/powerpoint/2010/main" val="5431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316DEF-927D-4E67-8287-C63227645D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b="1" dirty="0"/>
              <a:t>for</a:t>
            </a:r>
            <a:r>
              <a:rPr lang="en-IE" dirty="0"/>
              <a:t> loop – asking 5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F7A4D-979D-426D-A867-B7DEB30E3D85}"/>
              </a:ext>
            </a:extLst>
          </p:cNvPr>
          <p:cNvSpPr txBox="1"/>
          <p:nvPr/>
        </p:nvSpPr>
        <p:spPr>
          <a:xfrm>
            <a:off x="755576" y="1417638"/>
            <a:ext cx="741682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IE" sz="3000" dirty="0">
                <a:solidFill>
                  <a:prstClr val="black"/>
                </a:solidFill>
              </a:rPr>
              <a:t>Think of an algorithm, in pseudo code, to ask for 5 numbers using a </a:t>
            </a:r>
            <a:r>
              <a:rPr lang="en-IE" sz="3000" b="1" dirty="0">
                <a:solidFill>
                  <a:prstClr val="black"/>
                </a:solidFill>
              </a:rPr>
              <a:t>for</a:t>
            </a:r>
            <a:r>
              <a:rPr lang="en-IE" sz="3000" dirty="0">
                <a:solidFill>
                  <a:prstClr val="black"/>
                </a:solidFill>
              </a:rPr>
              <a:t> loop.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1AF6B-D7BB-46AF-A706-41F0E76E804C}"/>
              </a:ext>
            </a:extLst>
          </p:cNvPr>
          <p:cNvSpPr txBox="1"/>
          <p:nvPr/>
        </p:nvSpPr>
        <p:spPr>
          <a:xfrm>
            <a:off x="779308" y="2780928"/>
            <a:ext cx="7753131" cy="276998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IE" sz="3000" dirty="0">
                <a:solidFill>
                  <a:prstClr val="black"/>
                </a:solidFill>
              </a:rPr>
              <a:t>For </a:t>
            </a:r>
            <a:r>
              <a:rPr lang="en-IE" sz="3000" dirty="0" err="1">
                <a:solidFill>
                  <a:prstClr val="black"/>
                </a:solidFill>
              </a:rPr>
              <a:t>userNumber</a:t>
            </a:r>
            <a:r>
              <a:rPr lang="en-IE" sz="3000" dirty="0">
                <a:solidFill>
                  <a:prstClr val="black"/>
                </a:solidFill>
              </a:rPr>
              <a:t> = 1 to 5 {</a:t>
            </a:r>
          </a:p>
          <a:p>
            <a:pPr lvl="0">
              <a:spcBef>
                <a:spcPct val="20000"/>
              </a:spcBef>
            </a:pPr>
            <a:r>
              <a:rPr lang="en-IE" sz="3000" dirty="0">
                <a:solidFill>
                  <a:prstClr val="black"/>
                </a:solidFill>
              </a:rPr>
              <a:t>     ask the user for their name;</a:t>
            </a:r>
          </a:p>
          <a:p>
            <a:pPr lvl="0">
              <a:spcBef>
                <a:spcPct val="20000"/>
              </a:spcBef>
            </a:pPr>
            <a:r>
              <a:rPr lang="en-IE" sz="3000" dirty="0">
                <a:solidFill>
                  <a:prstClr val="black"/>
                </a:solidFill>
              </a:rPr>
              <a:t>     print hello and their place in the sequence;</a:t>
            </a:r>
          </a:p>
          <a:p>
            <a:pPr lvl="0">
              <a:spcBef>
                <a:spcPct val="20000"/>
              </a:spcBef>
            </a:pPr>
            <a:r>
              <a:rPr lang="en-IE" sz="3000" dirty="0">
                <a:solidFill>
                  <a:prstClr val="black"/>
                </a:solidFill>
              </a:rPr>
              <a:t>     ask the user for a number from 1 to 100;</a:t>
            </a:r>
          </a:p>
          <a:p>
            <a:pPr lvl="0">
              <a:spcBef>
                <a:spcPct val="20000"/>
              </a:spcBef>
            </a:pPr>
            <a:r>
              <a:rPr lang="en-IE" sz="30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A3FEF-16C3-43C9-8AB1-8EA7CB91E682}"/>
              </a:ext>
            </a:extLst>
          </p:cNvPr>
          <p:cNvSpPr txBox="1"/>
          <p:nvPr/>
        </p:nvSpPr>
        <p:spPr>
          <a:xfrm>
            <a:off x="139653" y="6021288"/>
            <a:ext cx="839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2.5 students should be able to use pseudo code to outline the functionality of an algorithm	</a:t>
            </a:r>
            <a:endParaRPr lang="en-I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2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AD146-F050-4410-8AB5-911AB9314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19748">
            <a:off x="7343313" y="439240"/>
            <a:ext cx="1423734" cy="643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Optional extended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2450" y="2581275"/>
            <a:ext cx="8591550" cy="2592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further challenge … Enhance the program by :</a:t>
            </a:r>
          </a:p>
          <a:p>
            <a:pPr lvl="1"/>
            <a:r>
              <a:rPr lang="en-US" dirty="0"/>
              <a:t>using lists to store the information and </a:t>
            </a:r>
          </a:p>
          <a:p>
            <a:pPr lvl="1"/>
            <a:r>
              <a:rPr lang="en-US" dirty="0"/>
              <a:t>printing out to the user(s) the 5 numbers they chose</a:t>
            </a:r>
          </a:p>
          <a:p>
            <a:pPr lvl="1"/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328C1F-A9F5-442A-89C1-F845E58AF8A7}"/>
              </a:ext>
            </a:extLst>
          </p:cNvPr>
          <p:cNvSpPr txBox="1">
            <a:spLocks/>
          </p:cNvSpPr>
          <p:nvPr/>
        </p:nvSpPr>
        <p:spPr>
          <a:xfrm>
            <a:off x="904445" y="1720804"/>
            <a:ext cx="8229600" cy="710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You have implemented the program with a </a:t>
            </a:r>
            <a:r>
              <a:rPr lang="en-US" sz="2800" b="1" dirty="0"/>
              <a:t>for</a:t>
            </a:r>
            <a:r>
              <a:rPr lang="en-US" sz="2800" dirty="0"/>
              <a:t>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4340C9-C30F-4239-8613-A35637B7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430709">
            <a:off x="7099847" y="466016"/>
            <a:ext cx="1826521" cy="764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6964"/>
            <a:ext cx="7402016" cy="1143000"/>
          </a:xfrm>
        </p:spPr>
        <p:txBody>
          <a:bodyPr/>
          <a:lstStyle/>
          <a:p>
            <a:r>
              <a:rPr lang="en-US" dirty="0"/>
              <a:t>A Starter Looping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91005"/>
            <a:ext cx="8229600" cy="41877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need to get 5 random numbers between 1 and 100.</a:t>
            </a:r>
          </a:p>
          <a:p>
            <a:r>
              <a:rPr lang="en-US" dirty="0"/>
              <a:t>You have been asked to write a program that asks 5 different users for their name and their random number (1-100).</a:t>
            </a:r>
          </a:p>
          <a:p>
            <a:r>
              <a:rPr lang="en-US" dirty="0"/>
              <a:t>You must also let the user know their place in the sequence. </a:t>
            </a:r>
            <a:br>
              <a:rPr lang="en-US" dirty="0"/>
            </a:br>
            <a:r>
              <a:rPr lang="en-US" dirty="0"/>
              <a:t>(i.e. whether they are inputting random number 1,2,3,4 or 5)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18B1B-2DA3-47C1-9419-F9A2EE804197}"/>
              </a:ext>
            </a:extLst>
          </p:cNvPr>
          <p:cNvSpPr txBox="1"/>
          <p:nvPr/>
        </p:nvSpPr>
        <p:spPr>
          <a:xfrm>
            <a:off x="107504" y="6130889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1.5 students should be able to evaluate alternative solutions to computational problems</a:t>
            </a:r>
          </a:p>
        </p:txBody>
      </p:sp>
    </p:spTree>
    <p:extLst>
      <p:ext uri="{BB962C8B-B14F-4D97-AF65-F5344CB8AC3E}">
        <p14:creationId xmlns:p14="http://schemas.microsoft.com/office/powerpoint/2010/main" val="1683595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42888"/>
            <a:ext cx="8229600" cy="1143001"/>
          </a:xfrm>
        </p:spPr>
        <p:txBody>
          <a:bodyPr/>
          <a:lstStyle/>
          <a:p>
            <a:r>
              <a:rPr lang="en-US" dirty="0"/>
              <a:t>Sample Code</a:t>
            </a:r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790B127-58A9-4E53-9D7B-EFA16563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0" y="764704"/>
            <a:ext cx="8123220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620688"/>
            <a:ext cx="8229600" cy="1143000"/>
          </a:xfrm>
        </p:spPr>
        <p:txBody>
          <a:bodyPr/>
          <a:lstStyle/>
          <a:p>
            <a:r>
              <a:rPr lang="en-IE" dirty="0"/>
              <a:t>Lesson Review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B7D4EA-7837-4A8B-9879-99A2E896F3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988840"/>
            <a:ext cx="8229600" cy="3413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As a result of this lesson I: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Understand the concept of a loop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Have written code to implement a</a:t>
            </a:r>
            <a:r>
              <a:rPr lang="en-IE" b="1" dirty="0"/>
              <a:t> for </a:t>
            </a:r>
            <a:r>
              <a:rPr lang="en-IE" dirty="0"/>
              <a:t>loop</a:t>
            </a:r>
          </a:p>
          <a:p>
            <a:pPr marL="514350" indent="-514350">
              <a:buFont typeface="+mj-lt"/>
              <a:buAutoNum type="arabicPeriod"/>
            </a:pPr>
            <a:r>
              <a:rPr lang="en-IE"/>
              <a:t>Challenged myself </a:t>
            </a:r>
            <a:r>
              <a:rPr lang="en-IE" dirty="0"/>
              <a:t>with using a </a:t>
            </a:r>
            <a:r>
              <a:rPr lang="en-IE" b="1" dirty="0"/>
              <a:t>for</a:t>
            </a:r>
            <a:r>
              <a:rPr lang="en-IE" dirty="0"/>
              <a:t> loop to input data from more than 1 user.</a:t>
            </a:r>
          </a:p>
        </p:txBody>
      </p:sp>
    </p:spTree>
    <p:extLst>
      <p:ext uri="{BB962C8B-B14F-4D97-AF65-F5344CB8AC3E}">
        <p14:creationId xmlns:p14="http://schemas.microsoft.com/office/powerpoint/2010/main" val="26460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4340C9-C30F-4239-8613-A35637B79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430709">
            <a:off x="6888602" y="316893"/>
            <a:ext cx="2046977" cy="857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A Looping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167" y="1398001"/>
            <a:ext cx="8229600" cy="30099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We need to get 5 random numbers between 1 and 100.</a:t>
            </a:r>
          </a:p>
          <a:p>
            <a:r>
              <a:rPr lang="en-US" sz="2600" dirty="0"/>
              <a:t>You have been asked to write a program that asks 5 different users for their name and their random number (1-100).</a:t>
            </a:r>
          </a:p>
          <a:p>
            <a:r>
              <a:rPr lang="en-US" sz="2600" dirty="0"/>
              <a:t>You must also let the user know their place in the sequence. (i.e. whether they are giving random number 1,2,3,4 or 5)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C04DD-6278-44F5-ABEB-CE2691627524}"/>
              </a:ext>
            </a:extLst>
          </p:cNvPr>
          <p:cNvSpPr txBox="1"/>
          <p:nvPr/>
        </p:nvSpPr>
        <p:spPr>
          <a:xfrm>
            <a:off x="786408" y="4407901"/>
            <a:ext cx="7571184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dirty="0"/>
              <a:t>You can only use techniques learned so far. You have 10 minutes.</a:t>
            </a:r>
          </a:p>
          <a:p>
            <a:pPr algn="ctr"/>
            <a:r>
              <a:rPr lang="en-IE" sz="3200" dirty="0"/>
              <a:t>Save your program as : </a:t>
            </a:r>
            <a:r>
              <a:rPr lang="en-IE" sz="3200" b="1" dirty="0">
                <a:solidFill>
                  <a:srgbClr val="FF0000"/>
                </a:solidFill>
              </a:rPr>
              <a:t>Five_Random_Numbers.py</a:t>
            </a:r>
          </a:p>
        </p:txBody>
      </p:sp>
    </p:spTree>
    <p:extLst>
      <p:ext uri="{BB962C8B-B14F-4D97-AF65-F5344CB8AC3E}">
        <p14:creationId xmlns:p14="http://schemas.microsoft.com/office/powerpoint/2010/main" val="2931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5AEE-CCC8-406A-82DF-0A9E413AAD4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Sample Code ….</a:t>
            </a:r>
          </a:p>
          <a:p>
            <a:r>
              <a:rPr lang="en-US" dirty="0"/>
              <a:t>NOT Elegant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6A6C-0AAE-47A6-932B-CBC61E4A07C2}"/>
              </a:ext>
            </a:extLst>
          </p:cNvPr>
          <p:cNvSpPr txBox="1">
            <a:spLocks/>
          </p:cNvSpPr>
          <p:nvPr/>
        </p:nvSpPr>
        <p:spPr>
          <a:xfrm>
            <a:off x="381000" y="1417638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600" dirty="0" err="1">
                <a:latin typeface="Courier"/>
                <a:cs typeface="Courier"/>
              </a:rPr>
              <a:t>userName</a:t>
            </a:r>
            <a:r>
              <a:rPr lang="en-US" sz="1600" dirty="0">
                <a:latin typeface="Courier"/>
                <a:cs typeface="Courier"/>
              </a:rPr>
              <a:t> = input(‘What is your Name? ‘)</a:t>
            </a:r>
          </a:p>
          <a:p>
            <a:pPr>
              <a:buFont typeface="Arial" pitchFamily="34" charset="0"/>
              <a:buNone/>
            </a:pPr>
            <a:r>
              <a:rPr lang="en-US" sz="1600" dirty="0">
                <a:latin typeface="Courier"/>
                <a:cs typeface="Courier"/>
              </a:rPr>
              <a:t>print(“Hello “, </a:t>
            </a:r>
            <a:r>
              <a:rPr lang="en-US" sz="1600" dirty="0" err="1">
                <a:latin typeface="Courier"/>
                <a:cs typeface="Courier"/>
              </a:rPr>
              <a:t>userName</a:t>
            </a:r>
            <a:r>
              <a:rPr lang="en-US" sz="1600" dirty="0">
                <a:latin typeface="Courier"/>
                <a:cs typeface="Courier"/>
              </a:rPr>
              <a:t>, “This is Random Number 1 of 5”)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dirty="0">
                <a:latin typeface="Courier"/>
                <a:cs typeface="Courier"/>
              </a:rPr>
              <a:t>userNumber1 =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(input(‘What is your Number between 1 and 100? ‘))</a:t>
            </a:r>
            <a:endParaRPr lang="en-I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None/>
            </a:pPr>
            <a:endParaRPr lang="en-US" sz="1800" dirty="0">
              <a:latin typeface="Courier"/>
              <a:cs typeface="Courier"/>
            </a:endParaRPr>
          </a:p>
          <a:p>
            <a:pPr>
              <a:buFont typeface="Arial" pitchFamily="34" charset="0"/>
              <a:buNone/>
            </a:pPr>
            <a:r>
              <a:rPr lang="en-US" sz="1800" b="1" dirty="0" err="1">
                <a:latin typeface="Courier"/>
                <a:cs typeface="Courier"/>
              </a:rPr>
              <a:t>userName</a:t>
            </a:r>
            <a:r>
              <a:rPr lang="en-US" sz="1800" b="1" dirty="0">
                <a:latin typeface="Courier"/>
                <a:cs typeface="Courier"/>
              </a:rPr>
              <a:t> = input(‘What is your Name? ‘)</a:t>
            </a:r>
          </a:p>
          <a:p>
            <a:pPr>
              <a:buFont typeface="Arial" pitchFamily="34" charset="0"/>
              <a:buNone/>
            </a:pPr>
            <a:r>
              <a:rPr lang="en-US" sz="1800" b="1" dirty="0">
                <a:latin typeface="Courier"/>
                <a:cs typeface="Courier"/>
              </a:rPr>
              <a:t>print(“Hello “, </a:t>
            </a:r>
            <a:r>
              <a:rPr lang="en-US" sz="1800" b="1" dirty="0" err="1">
                <a:latin typeface="Courier"/>
                <a:cs typeface="Courier"/>
              </a:rPr>
              <a:t>userName</a:t>
            </a:r>
            <a:r>
              <a:rPr lang="en-US" sz="1800" b="1" dirty="0">
                <a:latin typeface="Courier"/>
                <a:cs typeface="Courier"/>
              </a:rPr>
              <a:t>, “This is Random Number 2 of 5”)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>
                <a:latin typeface="Courier"/>
                <a:cs typeface="Courier"/>
              </a:rPr>
              <a:t>userNumber2 = </a:t>
            </a:r>
            <a:r>
              <a:rPr lang="en-US" sz="1800" b="1" dirty="0" err="1">
                <a:latin typeface="Courier"/>
                <a:cs typeface="Courier"/>
              </a:rPr>
              <a:t>int</a:t>
            </a:r>
            <a:r>
              <a:rPr lang="en-US" sz="1800" b="1" dirty="0">
                <a:latin typeface="Courier"/>
                <a:cs typeface="Courier"/>
              </a:rPr>
              <a:t>(input(‘What is your Number between 1 and 100? ‘))</a:t>
            </a:r>
          </a:p>
          <a:p>
            <a:pPr>
              <a:buNone/>
            </a:pPr>
            <a:endParaRPr lang="en-US" sz="1800" dirty="0"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err="1">
                <a:latin typeface="Courier"/>
                <a:cs typeface="Courier"/>
              </a:rPr>
              <a:t>userName</a:t>
            </a:r>
            <a:r>
              <a:rPr lang="en-US" sz="2000" dirty="0">
                <a:latin typeface="Courier"/>
                <a:cs typeface="Courier"/>
              </a:rPr>
              <a:t> = input(‘What is your Name? ‘)</a:t>
            </a:r>
          </a:p>
          <a:p>
            <a:pPr>
              <a:buNone/>
            </a:pPr>
            <a:r>
              <a:rPr lang="en-US" sz="2000" dirty="0">
                <a:latin typeface="Courier"/>
                <a:cs typeface="Courier"/>
              </a:rPr>
              <a:t>print(“Hello “, </a:t>
            </a:r>
            <a:r>
              <a:rPr lang="en-US" sz="2000" dirty="0" err="1">
                <a:latin typeface="Courier"/>
                <a:cs typeface="Courier"/>
              </a:rPr>
              <a:t>userName</a:t>
            </a:r>
            <a:r>
              <a:rPr lang="en-US" sz="2000" dirty="0">
                <a:latin typeface="Courier"/>
                <a:cs typeface="Courier"/>
              </a:rPr>
              <a:t>, “This is Random Number 3 of 5”)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userNumber3 = 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(input(‘What is your Number between 1 and 100? ‘))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latin typeface="Courier"/>
              <a:cs typeface="Courier"/>
            </a:endParaRPr>
          </a:p>
          <a:p>
            <a:pPr marL="0" indent="0">
              <a:buFont typeface="Arial" pitchFamily="34" charset="0"/>
              <a:buNone/>
            </a:pPr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39675-7D9B-467A-B43E-303527D91661}"/>
              </a:ext>
            </a:extLst>
          </p:cNvPr>
          <p:cNvSpPr txBox="1"/>
          <p:nvPr/>
        </p:nvSpPr>
        <p:spPr>
          <a:xfrm>
            <a:off x="251520" y="611843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1.5 students should be able to evaluate alternative solutions to computational problems</a:t>
            </a:r>
          </a:p>
        </p:txBody>
      </p:sp>
    </p:spTree>
    <p:extLst>
      <p:ext uri="{BB962C8B-B14F-4D97-AF65-F5344CB8AC3E}">
        <p14:creationId xmlns:p14="http://schemas.microsoft.com/office/powerpoint/2010/main" val="7548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5AEE-CCC8-406A-82DF-0A9E413AAD4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 Elegant Code …. </a:t>
            </a:r>
            <a:r>
              <a:rPr lang="en-US" dirty="0" err="1"/>
              <a:t>ThinkPairShareSquare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6A6C-0AAE-47A6-932B-CBC61E4A07C2}"/>
              </a:ext>
            </a:extLst>
          </p:cNvPr>
          <p:cNvSpPr txBox="1">
            <a:spLocks/>
          </p:cNvSpPr>
          <p:nvPr/>
        </p:nvSpPr>
        <p:spPr>
          <a:xfrm>
            <a:off x="381000" y="126876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1800" dirty="0">
              <a:latin typeface="Courier"/>
              <a:cs typeface="Courier"/>
            </a:endParaRPr>
          </a:p>
          <a:p>
            <a:pPr>
              <a:buFont typeface="Arial" pitchFamily="34" charset="0"/>
              <a:buNone/>
            </a:pPr>
            <a:r>
              <a:rPr lang="en-US" sz="1800" b="1" dirty="0" err="1">
                <a:latin typeface="Courier"/>
                <a:cs typeface="Courier"/>
              </a:rPr>
              <a:t>userName</a:t>
            </a:r>
            <a:r>
              <a:rPr lang="en-US" sz="1800" b="1" dirty="0">
                <a:latin typeface="Courier"/>
                <a:cs typeface="Courier"/>
              </a:rPr>
              <a:t> = input(‘What is your Name? ‘)</a:t>
            </a:r>
          </a:p>
          <a:p>
            <a:pPr>
              <a:buFont typeface="Arial" pitchFamily="34" charset="0"/>
              <a:buNone/>
            </a:pPr>
            <a:r>
              <a:rPr lang="en-US" sz="1800" b="1" dirty="0">
                <a:latin typeface="Courier"/>
                <a:cs typeface="Courier"/>
              </a:rPr>
              <a:t>print(“Hello “, username, “This is Random Number 2 of 5”)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err="1">
                <a:latin typeface="Courier"/>
                <a:cs typeface="Courier"/>
              </a:rPr>
              <a:t>userNumber</a:t>
            </a:r>
            <a:r>
              <a:rPr lang="en-US" sz="1800" b="1" dirty="0">
                <a:latin typeface="Courier"/>
                <a:cs typeface="Courier"/>
              </a:rPr>
              <a:t> = </a:t>
            </a:r>
            <a:r>
              <a:rPr lang="en-US" sz="1800" b="1" dirty="0" err="1">
                <a:latin typeface="Courier"/>
                <a:cs typeface="Courier"/>
              </a:rPr>
              <a:t>int</a:t>
            </a:r>
            <a:r>
              <a:rPr lang="en-US" sz="1800" b="1" dirty="0">
                <a:latin typeface="Courier"/>
                <a:cs typeface="Courier"/>
              </a:rPr>
              <a:t>(input(‘What is your Number between 1 and 100? ‘))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TPSS …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times did you copy and paste this kind of block of code in your program Five_Random_Numbers.py?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there were 500 random numbers required?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8511D-4986-4C2D-8118-66FF27E025E2}"/>
              </a:ext>
            </a:extLst>
          </p:cNvPr>
          <p:cNvSpPr txBox="1"/>
          <p:nvPr/>
        </p:nvSpPr>
        <p:spPr>
          <a:xfrm>
            <a:off x="101909" y="5875476"/>
            <a:ext cx="89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2.21 students should be able to critically reflect on and identify limitations in completed code and suggest possible improvements</a:t>
            </a:r>
            <a:endParaRPr lang="en-I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11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5AEE-CCC8-406A-82DF-0A9E413AAD4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NOT Elegant Code …. </a:t>
            </a:r>
            <a:r>
              <a:rPr lang="en-US" dirty="0" err="1"/>
              <a:t>ThinkPairShareSquare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6A6C-0AAE-47A6-932B-CBC61E4A07C2}"/>
              </a:ext>
            </a:extLst>
          </p:cNvPr>
          <p:cNvSpPr txBox="1">
            <a:spLocks/>
          </p:cNvSpPr>
          <p:nvPr/>
        </p:nvSpPr>
        <p:spPr>
          <a:xfrm>
            <a:off x="381000" y="126876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1800" dirty="0">
              <a:latin typeface="Courier"/>
              <a:cs typeface="Courier"/>
            </a:endParaRPr>
          </a:p>
          <a:p>
            <a:pPr>
              <a:buFont typeface="Arial" pitchFamily="34" charset="0"/>
              <a:buNone/>
            </a:pPr>
            <a:r>
              <a:rPr lang="en-US" sz="1800" b="1" dirty="0" err="1">
                <a:latin typeface="Courier"/>
                <a:cs typeface="Courier"/>
              </a:rPr>
              <a:t>userName</a:t>
            </a:r>
            <a:r>
              <a:rPr lang="en-US" sz="1800" b="1" dirty="0">
                <a:latin typeface="Courier"/>
                <a:cs typeface="Courier"/>
              </a:rPr>
              <a:t> = input(‘What is your Name? ‘)</a:t>
            </a:r>
          </a:p>
          <a:p>
            <a:pPr>
              <a:buFont typeface="Arial" pitchFamily="34" charset="0"/>
              <a:buNone/>
            </a:pPr>
            <a:r>
              <a:rPr lang="en-US" sz="1800" b="1" dirty="0">
                <a:latin typeface="Courier"/>
                <a:cs typeface="Courier"/>
              </a:rPr>
              <a:t>print(“Hello “, username, “This is Random Number 2 of 5”)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err="1">
                <a:latin typeface="Courier"/>
                <a:cs typeface="Courier"/>
              </a:rPr>
              <a:t>userNumber</a:t>
            </a:r>
            <a:r>
              <a:rPr lang="en-US" sz="1800" b="1" dirty="0">
                <a:latin typeface="Courier"/>
                <a:cs typeface="Courier"/>
              </a:rPr>
              <a:t> = </a:t>
            </a:r>
            <a:r>
              <a:rPr lang="en-US" sz="1800" b="1" dirty="0" err="1">
                <a:latin typeface="Courier"/>
                <a:cs typeface="Courier"/>
              </a:rPr>
              <a:t>int</a:t>
            </a:r>
            <a:r>
              <a:rPr lang="en-US" sz="1800" b="1" dirty="0">
                <a:latin typeface="Courier"/>
                <a:cs typeface="Courier"/>
              </a:rPr>
              <a:t>(input(‘What is your Number between 1 and 100? ‘))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TPSS …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times did you copy and paste this block of code in your program Five_Random_Numbers.py? 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way to avoid having to copy and paste code.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 ways this might be done, or ways you have overcome this in other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lanuages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share it with a partner, and share with a group.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FA625-A18F-4C62-BDA2-4218AA4D4EE8}"/>
              </a:ext>
            </a:extLst>
          </p:cNvPr>
          <p:cNvSpPr txBox="1"/>
          <p:nvPr/>
        </p:nvSpPr>
        <p:spPr>
          <a:xfrm>
            <a:off x="251520" y="6080959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1.23 students should be able reflect and communicate on the design and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11813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713" y="188640"/>
            <a:ext cx="8229600" cy="1143000"/>
          </a:xfrm>
        </p:spPr>
        <p:txBody>
          <a:bodyPr/>
          <a:lstStyle/>
          <a:p>
            <a:r>
              <a:rPr lang="en-IE" dirty="0"/>
              <a:t>Learning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8229600" cy="3413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From this lesson the students will: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Understand the concept of a loop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Write code to implement a </a:t>
            </a:r>
            <a:r>
              <a:rPr lang="en-IE" b="1" dirty="0"/>
              <a:t>for</a:t>
            </a:r>
            <a:r>
              <a:rPr lang="en-IE" dirty="0"/>
              <a:t> loop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Challenge themselves with using a </a:t>
            </a:r>
            <a:r>
              <a:rPr lang="en-IE" b="1" dirty="0"/>
              <a:t>for</a:t>
            </a:r>
            <a:r>
              <a:rPr lang="en-IE" dirty="0"/>
              <a:t> loop to input data from more than 1 user.</a:t>
            </a:r>
          </a:p>
        </p:txBody>
      </p:sp>
    </p:spTree>
    <p:extLst>
      <p:ext uri="{BB962C8B-B14F-4D97-AF65-F5344CB8AC3E}">
        <p14:creationId xmlns:p14="http://schemas.microsoft.com/office/powerpoint/2010/main" val="364397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4F2280-125B-4641-AA74-093EF6BA7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dirty="0"/>
              <a:t>The Concept : LOOPS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E9BE92-3633-42E8-A6F6-094CDBD8C7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23928" y="1772914"/>
            <a:ext cx="4778375" cy="4032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/>
              <a:t>Loops are like running around a track.</a:t>
            </a:r>
          </a:p>
          <a:p>
            <a:pPr lvl="1"/>
            <a:r>
              <a:rPr lang="en-IE" dirty="0"/>
              <a:t>You are performing the same task each time you complete a circuit – running around the track</a:t>
            </a:r>
          </a:p>
          <a:p>
            <a:pPr lvl="1"/>
            <a:r>
              <a:rPr lang="en-IE" dirty="0"/>
              <a:t>The number of laps is </a:t>
            </a:r>
            <a:r>
              <a:rPr lang="en-IE" b="1" i="1" u="sng" dirty="0"/>
              <a:t>increasing</a:t>
            </a:r>
            <a:r>
              <a:rPr lang="en-IE" dirty="0"/>
              <a:t> each time you complete a loop of the track.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2740F-1C9D-4B31-8B5D-12DA6614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7220" y="2589420"/>
            <a:ext cx="3262123" cy="23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AF71E9A5-2CD0-4F69-8191-21309811B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E" b="1" dirty="0"/>
              <a:t>for</a:t>
            </a:r>
            <a:r>
              <a:rPr lang="en-IE" dirty="0"/>
              <a:t> loop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9C0C5A2-6382-4D90-9A9A-8885207BD2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7584" y="1916832"/>
            <a:ext cx="7859713" cy="2149475"/>
          </a:xfrm>
        </p:spPr>
        <p:txBody>
          <a:bodyPr>
            <a:normAutofit/>
          </a:bodyPr>
          <a:lstStyle/>
          <a:p>
            <a:r>
              <a:rPr lang="en-IE" dirty="0"/>
              <a:t>A </a:t>
            </a:r>
            <a:r>
              <a:rPr lang="en-IE" b="1" dirty="0"/>
              <a:t>for</a:t>
            </a:r>
            <a:r>
              <a:rPr lang="en-IE" dirty="0"/>
              <a:t> loop will continue to execute until all statements in a block (one lap of the running track) have been executed a certain number of times.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AD333-2DC7-48CC-9427-F903343F2D85}"/>
              </a:ext>
            </a:extLst>
          </p:cNvPr>
          <p:cNvSpPr txBox="1"/>
          <p:nvPr/>
        </p:nvSpPr>
        <p:spPr>
          <a:xfrm>
            <a:off x="89756" y="6183252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1.7 students should be able to develop algorithms to implement chosen solutions</a:t>
            </a:r>
          </a:p>
        </p:txBody>
      </p:sp>
    </p:spTree>
    <p:extLst>
      <p:ext uri="{BB962C8B-B14F-4D97-AF65-F5344CB8AC3E}">
        <p14:creationId xmlns:p14="http://schemas.microsoft.com/office/powerpoint/2010/main" val="270708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6294</TotalTime>
  <Words>1884</Words>
  <Application>Microsoft Office PowerPoint</Application>
  <PresentationFormat>On-screen Show (4:3)</PresentationFormat>
  <Paragraphs>194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</vt:lpstr>
      <vt:lpstr>Times New Roman</vt:lpstr>
      <vt:lpstr>Office Theme</vt:lpstr>
      <vt:lpstr>1_Office Theme</vt:lpstr>
      <vt:lpstr>Learning to Program in Python</vt:lpstr>
      <vt:lpstr>A Starter Looping Challenge</vt:lpstr>
      <vt:lpstr>A Looping Challenge</vt:lpstr>
      <vt:lpstr>PowerPoint Presentation</vt:lpstr>
      <vt:lpstr>PowerPoint Presentation</vt:lpstr>
      <vt:lpstr>PowerPoint Presentation</vt:lpstr>
      <vt:lpstr>Learning Intentions</vt:lpstr>
      <vt:lpstr>The Concept : LOOPS</vt:lpstr>
      <vt:lpstr>for loop</vt:lpstr>
      <vt:lpstr>for loop Flow</vt:lpstr>
      <vt:lpstr>The for Loop in Python</vt:lpstr>
      <vt:lpstr>for loop</vt:lpstr>
      <vt:lpstr>for loop in Python</vt:lpstr>
      <vt:lpstr>Range</vt:lpstr>
      <vt:lpstr>Create Your Own</vt:lpstr>
      <vt:lpstr>Create Your Own</vt:lpstr>
      <vt:lpstr>CHALLENGE</vt:lpstr>
      <vt:lpstr>for loop – asking 5 time</vt:lpstr>
      <vt:lpstr>Optional extended CHALLENGE</vt:lpstr>
      <vt:lpstr>Sample Code</vt:lpstr>
      <vt:lpstr>Lesson Review</vt:lpstr>
    </vt:vector>
  </TitlesOfParts>
  <Company>NCCA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CCS;PB</dc:creator>
  <cp:lastModifiedBy>Paul Behan</cp:lastModifiedBy>
  <cp:revision>65</cp:revision>
  <dcterms:created xsi:type="dcterms:W3CDTF">2013-05-23T11:58:22Z</dcterms:created>
  <dcterms:modified xsi:type="dcterms:W3CDTF">2018-04-05T11:49:08Z</dcterms:modified>
</cp:coreProperties>
</file>