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png&amp;ehk=N6Cz" ContentType="image/p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4"/>
  </p:sldMasterIdLst>
  <p:notesMasterIdLst>
    <p:notesMasterId r:id="rId11"/>
  </p:notesMasterIdLst>
  <p:sldIdLst>
    <p:sldId id="260" r:id="rId5"/>
    <p:sldId id="276" r:id="rId6"/>
    <p:sldId id="279" r:id="rId7"/>
    <p:sldId id="281" r:id="rId8"/>
    <p:sldId id="277" r:id="rId9"/>
    <p:sldId id="271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FAC8"/>
    <a:srgbClr val="FAFA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96" autoAdjust="0"/>
    <p:restoredTop sz="83479" autoAdjust="0"/>
  </p:normalViewPr>
  <p:slideViewPr>
    <p:cSldViewPr snapToGrid="0">
      <p:cViewPr varScale="1">
        <p:scale>
          <a:sx n="72" d="100"/>
          <a:sy n="72" d="100"/>
        </p:scale>
        <p:origin x="1013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10070B-24A2-4B72-811E-6CECAF5F4442}" type="datetimeFigureOut">
              <a:rPr lang="en-IE" smtClean="0"/>
              <a:t>27/02/2018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5CD26C-0030-4051-8EEA-F9CA0F9D1A1F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4835625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dirty="0"/>
              <a:t>This unplugged game illustrates a LCCS sorting algorithm called INSERTION SORT. (No need to mention any technical words during the game or even the first few games.)</a:t>
            </a:r>
          </a:p>
          <a:p>
            <a:r>
              <a:rPr lang="en-IE" dirty="0"/>
              <a:t>A video on the last slide (https://www.youtube.com/watch?v=Nkw6Jg_Gi4w) demonstrates Insertion Sort.</a:t>
            </a:r>
          </a:p>
          <a:p>
            <a:r>
              <a:rPr lang="en-IE" dirty="0"/>
              <a:t>The idea is that you (the ball or some sort of marker) move along the array, one element at a time from left to right, and ensure that all the elements on the left are sorted. </a:t>
            </a:r>
          </a:p>
          <a:p>
            <a:r>
              <a:rPr lang="en-IE" dirty="0"/>
              <a:t>In the example above it would start with Roisin, then move to Paddy, who would swap, and then move to Mary and so on.</a:t>
            </a:r>
          </a:p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5CD26C-0030-4051-8EEA-F9CA0F9D1A1F}" type="slidenum">
              <a:rPr lang="en-IE" smtClean="0"/>
              <a:t>1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6154543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dirty="0"/>
              <a:t>The aim of the game is that everyone is sorted. </a:t>
            </a:r>
          </a:p>
          <a:p>
            <a:r>
              <a:rPr lang="en-IE" dirty="0"/>
              <a:t>Differentiating the sorted elements from unsorted is crucial to this algorithm.</a:t>
            </a:r>
          </a:p>
          <a:p>
            <a:r>
              <a:rPr lang="en-IE" dirty="0"/>
              <a:t>So the RECEIVER has their hand up. Everyone to their left (as you look at the group)  will be sorted, and everyone on their right not yet sorted.</a:t>
            </a:r>
          </a:p>
          <a:p>
            <a:r>
              <a:rPr lang="en-IE" dirty="0"/>
              <a:t>The instructions are from the point of view of the people in the array. So the person on their right would be on the left of the people looking on!!</a:t>
            </a:r>
          </a:p>
          <a:p>
            <a:endParaRPr lang="en-IE" dirty="0"/>
          </a:p>
          <a:p>
            <a:endParaRPr lang="en-IE" dirty="0"/>
          </a:p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5CD26C-0030-4051-8EEA-F9CA0F9D1A1F}" type="slidenum">
              <a:rPr lang="en-IE" smtClean="0"/>
              <a:t>2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3360033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dirty="0"/>
              <a:t>These are the instructions of the players (</a:t>
            </a:r>
            <a:r>
              <a:rPr lang="en-IE" dirty="0" err="1"/>
              <a:t>ie</a:t>
            </a:r>
            <a:r>
              <a:rPr lang="en-IE" dirty="0"/>
              <a:t> the people in the array to be sorted.)</a:t>
            </a:r>
          </a:p>
          <a:p>
            <a:r>
              <a:rPr lang="en-IE" dirty="0"/>
              <a:t>To begin with, the person on the left as you look (Roisin in the first slide), will raise their hand.</a:t>
            </a:r>
          </a:p>
          <a:p>
            <a:r>
              <a:rPr lang="en-IE" dirty="0"/>
              <a:t>Someone gives the ball to this person (Roisin in the case of the first slide) and it begins.</a:t>
            </a:r>
          </a:p>
          <a:p>
            <a:r>
              <a:rPr lang="en-IE" dirty="0"/>
              <a:t>The game ends when there is no RECEIVER to pass the ball to, hence the line-up (array, list, ..) is sorted.</a:t>
            </a:r>
          </a:p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5CD26C-0030-4051-8EEA-F9CA0F9D1A1F}" type="slidenum">
              <a:rPr lang="en-IE" smtClean="0"/>
              <a:t>3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9796582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dirty="0"/>
              <a:t>These are the instructions of the players (</a:t>
            </a:r>
            <a:r>
              <a:rPr lang="en-IE" dirty="0" err="1"/>
              <a:t>ie</a:t>
            </a:r>
            <a:r>
              <a:rPr lang="en-IE" dirty="0"/>
              <a:t> the people in the array to be sorted.)</a:t>
            </a:r>
          </a:p>
          <a:p>
            <a:r>
              <a:rPr lang="en-IE" dirty="0"/>
              <a:t>Leave this slide to be seen by  the whole class.</a:t>
            </a:r>
          </a:p>
          <a:p>
            <a:endParaRPr lang="en-IE" dirty="0"/>
          </a:p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5CD26C-0030-4051-8EEA-F9CA0F9D1A1F}" type="slidenum">
              <a:rPr lang="en-IE" smtClean="0"/>
              <a:t>4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3861286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dirty="0"/>
              <a:t>LO 2.8 and 2.10 address the comparison and efficiency of algorithms.</a:t>
            </a:r>
          </a:p>
          <a:p>
            <a:r>
              <a:rPr lang="en-IE" dirty="0"/>
              <a:t>The Big O complexity of Insertion Sort is n squared. </a:t>
            </a:r>
          </a:p>
          <a:p>
            <a:r>
              <a:rPr lang="en-IE" dirty="0"/>
              <a:t>This is because potentially every person in the line-up might have to be compared with every other person in the line-up to their right.</a:t>
            </a:r>
          </a:p>
          <a:p>
            <a:r>
              <a:rPr lang="en-IE" dirty="0"/>
              <a:t>So 1 + 2 + 3 + 4 + 5  +…… n-2 + n-1.</a:t>
            </a:r>
          </a:p>
          <a:p>
            <a:r>
              <a:rPr lang="en-IE" dirty="0"/>
              <a:t>This is an Arithmetic Series. The sum of this series is approximately n squared.</a:t>
            </a:r>
          </a:p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5CD26C-0030-4051-8EEA-F9CA0F9D1A1F}" type="slidenum">
              <a:rPr lang="en-IE" smtClean="0"/>
              <a:t>5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7799685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784948" y="3843689"/>
            <a:ext cx="10433587" cy="202373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8361510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4"/>
          <p:cNvSpPr txBox="1">
            <a:spLocks noGrp="1"/>
          </p:cNvSpPr>
          <p:nvPr>
            <p:ph type="ftr" sz="quarter" idx="9"/>
          </p:nvPr>
        </p:nvSpPr>
        <p:spPr>
          <a:xfrm>
            <a:off x="2642039" y="6449080"/>
            <a:ext cx="3220635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endParaRPr lang="en-IE"/>
          </a:p>
        </p:txBody>
      </p:sp>
      <p:sp>
        <p:nvSpPr>
          <p:cNvPr id="5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fld id="{5C951224-2472-479E-9FAA-7DAC14DEBCD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4418595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 marL="914400" indent="-457200">
              <a:defRPr/>
            </a:lvl2pPr>
            <a:lvl3pPr marL="1257300" indent="-342900">
              <a:defRPr/>
            </a:lvl3pPr>
            <a:lvl4pPr marL="1714500" indent="-342900">
              <a:defRPr/>
            </a:lvl4pPr>
            <a:lvl5pPr marL="2171699" indent="-342900"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fld id="{5C951224-2472-479E-9FAA-7DAC14DEBCD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6825397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963082" y="5161010"/>
            <a:ext cx="10363196" cy="632261"/>
          </a:xfrm>
        </p:spPr>
        <p:txBody>
          <a:bodyPr anchor="b"/>
          <a:lstStyle>
            <a:lvl1pPr>
              <a:spcBef>
                <a:spcPts val="500"/>
              </a:spcBef>
              <a:defRPr sz="2000">
                <a:solidFill>
                  <a:srgbClr val="001E53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fld id="{5C951224-2472-479E-9FAA-7DAC14DEBCDC}" type="slidenum">
              <a:rPr lang="en-IE" smtClean="0"/>
              <a:t>‹#›</a:t>
            </a:fld>
            <a:endParaRPr lang="en-IE"/>
          </a:p>
        </p:txBody>
      </p:sp>
      <p:sp>
        <p:nvSpPr>
          <p:cNvPr id="4" name="Title 1"/>
          <p:cNvSpPr txBox="1">
            <a:spLocks noGrp="1"/>
          </p:cNvSpPr>
          <p:nvPr>
            <p:ph type="title"/>
          </p:nvPr>
        </p:nvSpPr>
        <p:spPr>
          <a:xfrm>
            <a:off x="963082" y="3208657"/>
            <a:ext cx="10433587" cy="1563459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364336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609603" y="1600200"/>
            <a:ext cx="5384801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 txBox="1">
            <a:spLocks noGrp="1"/>
          </p:cNvSpPr>
          <p:nvPr>
            <p:ph idx="2"/>
          </p:nvPr>
        </p:nvSpPr>
        <p:spPr>
          <a:xfrm>
            <a:off x="6197602" y="1600200"/>
            <a:ext cx="5384801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fld id="{5C951224-2472-479E-9FAA-7DAC14DEBCD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721930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609603" y="1535113"/>
            <a:ext cx="5386913" cy="639759"/>
          </a:xfrm>
        </p:spPr>
        <p:txBody>
          <a:bodyPr anchor="b"/>
          <a:lstStyle>
            <a:lvl1pPr>
              <a:spcBef>
                <a:spcPts val="600"/>
              </a:spcBef>
              <a:defRPr sz="2400" b="1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 txBox="1">
            <a:spLocks noGrp="1"/>
          </p:cNvSpPr>
          <p:nvPr>
            <p:ph idx="2"/>
          </p:nvPr>
        </p:nvSpPr>
        <p:spPr>
          <a:xfrm>
            <a:off x="609603" y="2174872"/>
            <a:ext cx="5386913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 txBox="1">
            <a:spLocks noGrp="1"/>
          </p:cNvSpPr>
          <p:nvPr>
            <p:ph type="body" idx="3"/>
          </p:nvPr>
        </p:nvSpPr>
        <p:spPr>
          <a:xfrm>
            <a:off x="6193368" y="1535113"/>
            <a:ext cx="5389034" cy="639759"/>
          </a:xfrm>
        </p:spPr>
        <p:txBody>
          <a:bodyPr anchor="b"/>
          <a:lstStyle>
            <a:lvl1pPr>
              <a:spcBef>
                <a:spcPts val="600"/>
              </a:spcBef>
              <a:defRPr sz="2400" b="1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 txBox="1">
            <a:spLocks noGrp="1"/>
          </p:cNvSpPr>
          <p:nvPr>
            <p:ph idx="4"/>
          </p:nvPr>
        </p:nvSpPr>
        <p:spPr>
          <a:xfrm>
            <a:off x="6193368" y="2174872"/>
            <a:ext cx="5389034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Footer Placeholder 7"/>
          <p:cNvSpPr txBox="1">
            <a:spLocks noGrp="1"/>
          </p:cNvSpPr>
          <p:nvPr>
            <p:ph type="ftr" sz="quarter" idx="9"/>
          </p:nvPr>
        </p:nvSpPr>
        <p:spPr>
          <a:xfrm>
            <a:off x="2642039" y="6449080"/>
            <a:ext cx="3220635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endParaRPr lang="en-IE"/>
          </a:p>
        </p:txBody>
      </p:sp>
      <p:sp>
        <p:nvSpPr>
          <p:cNvPr id="8" name="Slide Number Placehold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fld id="{5C951224-2472-479E-9FAA-7DAC14DEBCD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287666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Slide Number Placehold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fld id="{5C951224-2472-479E-9FAA-7DAC14DEBCD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990019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 txBox="1">
            <a:spLocks noGrp="1"/>
          </p:cNvSpPr>
          <p:nvPr>
            <p:ph type="dt" sz="quarter" idx="7"/>
          </p:nvPr>
        </p:nvSpPr>
        <p:spPr>
          <a:xfrm>
            <a:off x="609603" y="6356351"/>
            <a:ext cx="2844798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en-US"/>
          </a:p>
        </p:txBody>
      </p:sp>
      <p:sp>
        <p:nvSpPr>
          <p:cNvPr id="3" name="Footer Placeholder 2"/>
          <p:cNvSpPr txBox="1">
            <a:spLocks noGrp="1"/>
          </p:cNvSpPr>
          <p:nvPr>
            <p:ph type="ftr" sz="quarter" idx="9"/>
          </p:nvPr>
        </p:nvSpPr>
        <p:spPr>
          <a:xfrm>
            <a:off x="2642039" y="6449080"/>
            <a:ext cx="3220635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endParaRPr lang="en-IE"/>
          </a:p>
        </p:txBody>
      </p:sp>
      <p:sp>
        <p:nvSpPr>
          <p:cNvPr id="4" name="Slide Number Placehold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fld id="{5C951224-2472-479E-9FAA-7DAC14DEBCD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9129959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 noGrp="1"/>
          </p:cNvSpPr>
          <p:nvPr>
            <p:ph idx="4294967295"/>
          </p:nvPr>
        </p:nvSpPr>
        <p:spPr>
          <a:xfrm>
            <a:off x="4766730" y="1435105"/>
            <a:ext cx="6815663" cy="4691064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Text Placeholder 3"/>
          <p:cNvSpPr txBox="1">
            <a:spLocks noGrp="1"/>
          </p:cNvSpPr>
          <p:nvPr>
            <p:ph type="body" idx="4294967295"/>
          </p:nvPr>
        </p:nvSpPr>
        <p:spPr>
          <a:xfrm>
            <a:off x="609603" y="1435105"/>
            <a:ext cx="4011079" cy="4691064"/>
          </a:xfrm>
        </p:spPr>
        <p:txBody>
          <a:bodyPr/>
          <a:lstStyle>
            <a:lvl1pPr>
              <a:spcBef>
                <a:spcPts val="300"/>
              </a:spcBef>
              <a:defRPr sz="14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Footer Placeholder 5"/>
          <p:cNvSpPr txBox="1">
            <a:spLocks noGrp="1"/>
          </p:cNvSpPr>
          <p:nvPr>
            <p:ph type="ftr" sz="quarter" idx="9"/>
          </p:nvPr>
        </p:nvSpPr>
        <p:spPr>
          <a:xfrm>
            <a:off x="2642039" y="6449080"/>
            <a:ext cx="3220635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endParaRPr lang="en-IE"/>
          </a:p>
        </p:txBody>
      </p:sp>
      <p:sp>
        <p:nvSpPr>
          <p:cNvPr id="5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fld id="{5C951224-2472-479E-9FAA-7DAC14DEBCDC}" type="slidenum">
              <a:rPr lang="en-IE" smtClean="0"/>
              <a:t>‹#›</a:t>
            </a:fld>
            <a:endParaRPr lang="en-IE"/>
          </a:p>
        </p:txBody>
      </p:sp>
      <p:sp>
        <p:nvSpPr>
          <p:cNvPr id="6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8526876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2"/>
          <p:cNvSpPr txBox="1">
            <a:spLocks noGrp="1"/>
          </p:cNvSpPr>
          <p:nvPr>
            <p:ph type="pic" idx="4294967295"/>
          </p:nvPr>
        </p:nvSpPr>
        <p:spPr>
          <a:xfrm>
            <a:off x="837864" y="1389129"/>
            <a:ext cx="10744538" cy="4365839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icon to add picture</a:t>
            </a:r>
          </a:p>
        </p:txBody>
      </p:sp>
      <p:sp>
        <p:nvSpPr>
          <p:cNvPr id="3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fld id="{5C951224-2472-479E-9FAA-7DAC14DEBCD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504994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 txBox="1">
            <a:spLocks noGrp="1"/>
          </p:cNvSpPr>
          <p:nvPr>
            <p:ph type="title"/>
          </p:nvPr>
        </p:nvSpPr>
        <p:spPr>
          <a:xfrm>
            <a:off x="609603" y="274640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rmAutofit/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609603" y="1600200"/>
            <a:ext cx="10972800" cy="45259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5"/>
          <p:cNvSpPr txBox="1">
            <a:spLocks noGrp="1"/>
          </p:cNvSpPr>
          <p:nvPr>
            <p:ph type="sldNum" sz="quarter" idx="4"/>
          </p:nvPr>
        </p:nvSpPr>
        <p:spPr>
          <a:xfrm>
            <a:off x="10682551" y="5900156"/>
            <a:ext cx="126958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001D51"/>
                </a:solidFill>
                <a:uFillTx/>
                <a:latin typeface="Calibri"/>
              </a:defRPr>
            </a:lvl1pPr>
          </a:lstStyle>
          <a:p>
            <a:fld id="{5C951224-2472-479E-9FAA-7DAC14DEBCD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1328079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</p:sldLayoutIdLst>
  <p:txStyles>
    <p:titleStyle>
      <a:lvl1pPr marL="0" marR="0" lvl="0" indent="0" algn="l" defTabSz="457200" rtl="0" eaLnBrk="1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ga-IE" sz="4400" b="0" i="0" u="none" strike="noStrike" kern="1200" cap="none" spc="0" baseline="0">
          <a:solidFill>
            <a:srgbClr val="001D51"/>
          </a:solidFill>
          <a:uFillTx/>
          <a:latin typeface="Calibri"/>
        </a:defRPr>
      </a:lvl1pPr>
    </p:titleStyle>
    <p:bodyStyle>
      <a:lvl1pPr marL="0" marR="0" lvl="0" indent="0" algn="l" defTabSz="457200" rtl="0" eaLnBrk="1" fontAlgn="auto" hangingPunct="1">
        <a:lnSpc>
          <a:spcPct val="100000"/>
        </a:lnSpc>
        <a:spcBef>
          <a:spcPts val="800"/>
        </a:spcBef>
        <a:spcAft>
          <a:spcPts val="0"/>
        </a:spcAft>
        <a:buNone/>
        <a:tabLst/>
        <a:defRPr lang="ga-IE" sz="3200" b="0" i="0" u="none" strike="noStrike" kern="1200" cap="none" spc="0" baseline="0">
          <a:solidFill>
            <a:srgbClr val="001D51"/>
          </a:solidFill>
          <a:uFillTx/>
          <a:latin typeface="Calibri"/>
        </a:defRPr>
      </a:lvl1pPr>
      <a:lvl2pPr marL="742950" marR="0" lvl="1" indent="-285750" algn="l" defTabSz="457200" rtl="0" eaLnBrk="1" fontAlgn="auto" hangingPunct="1">
        <a:lnSpc>
          <a:spcPct val="100000"/>
        </a:lnSpc>
        <a:spcBef>
          <a:spcPts val="700"/>
        </a:spcBef>
        <a:spcAft>
          <a:spcPts val="0"/>
        </a:spcAft>
        <a:buClr>
          <a:srgbClr val="E5BD33"/>
        </a:buClr>
        <a:buSzPct val="100000"/>
        <a:buFont typeface="Arial"/>
        <a:buChar char="•"/>
        <a:tabLst/>
        <a:defRPr lang="ga-IE" sz="2800" b="0" i="0" u="none" strike="noStrike" kern="1200" cap="none" spc="0" baseline="0">
          <a:solidFill>
            <a:srgbClr val="001D51"/>
          </a:solidFill>
          <a:uFillTx/>
          <a:latin typeface="Calibri"/>
        </a:defRPr>
      </a:lvl2pPr>
      <a:lvl3pPr marL="1143000" marR="0" lvl="2" indent="-228600" algn="l" defTabSz="457200" rtl="0" eaLnBrk="1" fontAlgn="auto" hangingPunct="1">
        <a:lnSpc>
          <a:spcPct val="100000"/>
        </a:lnSpc>
        <a:spcBef>
          <a:spcPts val="600"/>
        </a:spcBef>
        <a:spcAft>
          <a:spcPts val="0"/>
        </a:spcAft>
        <a:buClr>
          <a:srgbClr val="E5BD33"/>
        </a:buClr>
        <a:buSzPct val="100000"/>
        <a:buFont typeface="Arial"/>
        <a:buChar char="•"/>
        <a:tabLst/>
        <a:defRPr lang="ga-IE" sz="2400" b="0" i="0" u="none" strike="noStrike" kern="1200" cap="none" spc="0" baseline="0">
          <a:solidFill>
            <a:srgbClr val="001D51"/>
          </a:solidFill>
          <a:uFillTx/>
          <a:latin typeface="Calibri"/>
        </a:defRPr>
      </a:lvl3pPr>
      <a:lvl4pPr marL="1600200" marR="0" lvl="3" indent="-228600" algn="l" defTabSz="457200" rtl="0" eaLnBrk="1" fontAlgn="auto" hangingPunct="1">
        <a:lnSpc>
          <a:spcPct val="100000"/>
        </a:lnSpc>
        <a:spcBef>
          <a:spcPts val="500"/>
        </a:spcBef>
        <a:spcAft>
          <a:spcPts val="0"/>
        </a:spcAft>
        <a:buClr>
          <a:srgbClr val="E5BD33"/>
        </a:buClr>
        <a:buSzPct val="100000"/>
        <a:buFont typeface="Arial"/>
        <a:buChar char="•"/>
        <a:tabLst/>
        <a:defRPr lang="ga-IE" sz="2000" b="0" i="0" u="none" strike="noStrike" kern="1200" cap="none" spc="0" baseline="0">
          <a:solidFill>
            <a:srgbClr val="001D51"/>
          </a:solidFill>
          <a:uFillTx/>
          <a:latin typeface="Calibri"/>
        </a:defRPr>
      </a:lvl4pPr>
      <a:lvl5pPr marL="2057400" marR="0" lvl="4" indent="-228600" algn="l" defTabSz="457200" rtl="0" eaLnBrk="1" fontAlgn="auto" hangingPunct="1">
        <a:lnSpc>
          <a:spcPct val="100000"/>
        </a:lnSpc>
        <a:spcBef>
          <a:spcPts val="500"/>
        </a:spcBef>
        <a:spcAft>
          <a:spcPts val="0"/>
        </a:spcAft>
        <a:buClr>
          <a:srgbClr val="E5BD33"/>
        </a:buClr>
        <a:buSzPct val="100000"/>
        <a:buFont typeface="Arial"/>
        <a:buChar char="•"/>
        <a:tabLst/>
        <a:defRPr lang="ga-IE" sz="2000" b="0" i="0" u="none" strike="noStrike" kern="1200" cap="none" spc="0" baseline="0">
          <a:solidFill>
            <a:srgbClr val="001D51"/>
          </a:solidFill>
          <a:uFillTx/>
          <a:latin typeface="Calibri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&amp;ehk=N6Cz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illuminatedlvg.com/2013/09/bright-spot-unplug-series.html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&amp;ehk=N6Cz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illuminatedlvg.com/2013/09/bright-spot-unplug-series.html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&amp;ehk=N6Cz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illuminatedlvg.com/2013/09/bright-spot-unplug-series.html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csunplugged.org/sorting-algorithms/" TargetMode="External"/><Relationship Id="rId2" Type="http://schemas.openxmlformats.org/officeDocument/2006/relationships/hyperlink" Target="https://www.youtube.com/watch?v=Nkw6Jg_Gi4w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AFAC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rrow: Down 2">
            <a:extLst>
              <a:ext uri="{FF2B5EF4-FFF2-40B4-BE49-F238E27FC236}">
                <a16:creationId xmlns:a16="http://schemas.microsoft.com/office/drawing/2014/main" id="{30B88CA3-A442-4757-8060-00EB014AF5EF}"/>
              </a:ext>
            </a:extLst>
          </p:cNvPr>
          <p:cNvSpPr/>
          <p:nvPr/>
        </p:nvSpPr>
        <p:spPr>
          <a:xfrm>
            <a:off x="5122415" y="4008321"/>
            <a:ext cx="1473694" cy="13405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E2A6C65-E941-4C5A-8150-DFA04ADC3E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99" y="808636"/>
            <a:ext cx="10972800" cy="1623845"/>
          </a:xfrm>
        </p:spPr>
        <p:txBody>
          <a:bodyPr>
            <a:normAutofit fontScale="90000"/>
          </a:bodyPr>
          <a:lstStyle/>
          <a:p>
            <a:pPr algn="ctr"/>
            <a:r>
              <a:rPr lang="en-IE" sz="5300" dirty="0"/>
              <a:t>Everyone in the list below must be sorted alphabetically!</a:t>
            </a:r>
            <a:br>
              <a:rPr lang="en-IE" dirty="0"/>
            </a:br>
            <a:r>
              <a:rPr lang="en-IE" dirty="0"/>
              <a:t>Imagine this is a line-up of people we are looking at. </a:t>
            </a:r>
            <a:endParaRPr lang="en-IE" sz="31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DACB63A-F259-46E3-A639-A5547764CD77}"/>
              </a:ext>
            </a:extLst>
          </p:cNvPr>
          <p:cNvSpPr txBox="1"/>
          <p:nvPr/>
        </p:nvSpPr>
        <p:spPr>
          <a:xfrm>
            <a:off x="1146889" y="3429000"/>
            <a:ext cx="989821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5400" b="1" dirty="0"/>
              <a:t>R</a:t>
            </a:r>
            <a:r>
              <a:rPr lang="en-IE" sz="5400" dirty="0"/>
              <a:t>oisin </a:t>
            </a:r>
            <a:r>
              <a:rPr lang="en-IE" sz="5400" b="1" dirty="0"/>
              <a:t>P</a:t>
            </a:r>
            <a:r>
              <a:rPr lang="en-IE" sz="5400" dirty="0"/>
              <a:t>addy </a:t>
            </a:r>
            <a:r>
              <a:rPr lang="en-IE" sz="5400" b="1" dirty="0"/>
              <a:t>M</a:t>
            </a:r>
            <a:r>
              <a:rPr lang="en-IE" sz="5400" dirty="0"/>
              <a:t>ary </a:t>
            </a:r>
            <a:r>
              <a:rPr lang="en-IE" sz="5400" b="1" dirty="0"/>
              <a:t>E</a:t>
            </a:r>
            <a:r>
              <a:rPr lang="en-IE" sz="5400" dirty="0"/>
              <a:t>amon </a:t>
            </a:r>
            <a:r>
              <a:rPr lang="en-IE" sz="5400" b="1" dirty="0"/>
              <a:t>C</a:t>
            </a:r>
            <a:r>
              <a:rPr lang="en-IE" sz="5400" dirty="0"/>
              <a:t>ora ….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2267A1D-021A-41D9-893D-5D63F289F8F7}"/>
              </a:ext>
            </a:extLst>
          </p:cNvPr>
          <p:cNvSpPr txBox="1"/>
          <p:nvPr/>
        </p:nvSpPr>
        <p:spPr>
          <a:xfrm>
            <a:off x="1146889" y="4776864"/>
            <a:ext cx="101412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5400" b="1" dirty="0"/>
              <a:t>C</a:t>
            </a:r>
            <a:r>
              <a:rPr lang="en-IE" sz="5400" dirty="0"/>
              <a:t>ora </a:t>
            </a:r>
            <a:r>
              <a:rPr lang="en-IE" sz="5400" b="1" dirty="0"/>
              <a:t>E</a:t>
            </a:r>
            <a:r>
              <a:rPr lang="en-IE" sz="5400" dirty="0"/>
              <a:t>amon </a:t>
            </a:r>
            <a:r>
              <a:rPr lang="en-IE" sz="5400" b="1" dirty="0"/>
              <a:t>M</a:t>
            </a:r>
            <a:r>
              <a:rPr lang="en-IE" sz="5400" dirty="0"/>
              <a:t>ary </a:t>
            </a:r>
            <a:r>
              <a:rPr lang="en-IE" sz="5400" b="1" dirty="0"/>
              <a:t>P</a:t>
            </a:r>
            <a:r>
              <a:rPr lang="en-IE" sz="5400" dirty="0"/>
              <a:t>addy </a:t>
            </a:r>
            <a:r>
              <a:rPr lang="en-IE" sz="5400" b="1" dirty="0"/>
              <a:t>R</a:t>
            </a:r>
            <a:r>
              <a:rPr lang="en-IE" sz="5400" dirty="0"/>
              <a:t>oisin …</a:t>
            </a:r>
          </a:p>
        </p:txBody>
      </p:sp>
    </p:spTree>
    <p:extLst>
      <p:ext uri="{BB962C8B-B14F-4D97-AF65-F5344CB8AC3E}">
        <p14:creationId xmlns:p14="http://schemas.microsoft.com/office/powerpoint/2010/main" val="1662343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AFAC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screenshot of a cell phone&#10;&#10;Description generated with very high confidence">
            <a:extLst>
              <a:ext uri="{FF2B5EF4-FFF2-40B4-BE49-F238E27FC236}">
                <a16:creationId xmlns:a16="http://schemas.microsoft.com/office/drawing/2014/main" id="{3CA13533-143B-4D76-B5CC-20B33CB0B89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0" y="-30697"/>
            <a:ext cx="3216915" cy="119075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402E47BA-E8DB-47C8-829B-30195287C417}"/>
              </a:ext>
            </a:extLst>
          </p:cNvPr>
          <p:cNvSpPr txBox="1"/>
          <p:nvPr/>
        </p:nvSpPr>
        <p:spPr>
          <a:xfrm>
            <a:off x="415394" y="4401304"/>
            <a:ext cx="1100721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3600" b="1" dirty="0">
                <a:solidFill>
                  <a:srgbClr val="002060"/>
                </a:solidFill>
              </a:rPr>
              <a:t>When you receive the ball, tell the person on your left to raise their hand. </a:t>
            </a:r>
          </a:p>
          <a:p>
            <a:pPr algn="ctr"/>
            <a:r>
              <a:rPr lang="en-IE" sz="3600" b="1" dirty="0">
                <a:solidFill>
                  <a:srgbClr val="002060"/>
                </a:solidFill>
              </a:rPr>
              <a:t>They are now the RECEIVER.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21FB167B-9A13-4693-8C16-D8FF658F7142}"/>
              </a:ext>
            </a:extLst>
          </p:cNvPr>
          <p:cNvGrpSpPr/>
          <p:nvPr/>
        </p:nvGrpSpPr>
        <p:grpSpPr>
          <a:xfrm>
            <a:off x="321985" y="1411248"/>
            <a:ext cx="11100620" cy="2504818"/>
            <a:chOff x="277597" y="2341504"/>
            <a:chExt cx="11100620" cy="2504818"/>
          </a:xfrm>
        </p:grpSpPr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06A52AB2-5B92-43B4-93FC-384D45E4F148}"/>
                </a:ext>
              </a:extLst>
            </p:cNvPr>
            <p:cNvSpPr txBox="1"/>
            <p:nvPr/>
          </p:nvSpPr>
          <p:spPr>
            <a:xfrm>
              <a:off x="1103798" y="2455140"/>
              <a:ext cx="10274419" cy="11387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E" sz="3200" b="1" u="sng" dirty="0"/>
                <a:t>IF</a:t>
              </a:r>
              <a:r>
                <a:rPr lang="en-IE" sz="3200" b="1" dirty="0"/>
                <a:t> </a:t>
              </a:r>
              <a:r>
                <a:rPr lang="en-IE" sz="3200" b="1" dirty="0">
                  <a:solidFill>
                    <a:srgbClr val="FF0000"/>
                  </a:solidFill>
                </a:rPr>
                <a:t>you</a:t>
              </a:r>
              <a:r>
                <a:rPr lang="en-IE" sz="3200" b="1" dirty="0"/>
                <a:t> and the person on your right are in the correct order </a:t>
              </a:r>
            </a:p>
            <a:p>
              <a:r>
                <a:rPr lang="en-IE" sz="3600" b="1" u="sng" dirty="0"/>
                <a:t>THEN</a:t>
              </a:r>
              <a:r>
                <a:rPr lang="en-IE" sz="3600" b="1" dirty="0"/>
                <a:t>	{ </a:t>
              </a:r>
              <a:r>
                <a:rPr lang="en-IE" sz="3600" b="1" dirty="0">
                  <a:solidFill>
                    <a:srgbClr val="FF0000"/>
                  </a:solidFill>
                </a:rPr>
                <a:t>Give the ball to the RECEIVER </a:t>
              </a:r>
              <a:r>
                <a:rPr lang="en-IE" sz="3600" b="1" dirty="0"/>
                <a:t>};</a:t>
              </a:r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036ED417-5F55-48AE-A302-F2387C39F7B4}"/>
                </a:ext>
              </a:extLst>
            </p:cNvPr>
            <p:cNvSpPr txBox="1"/>
            <p:nvPr/>
          </p:nvSpPr>
          <p:spPr>
            <a:xfrm>
              <a:off x="1177774" y="4139571"/>
              <a:ext cx="653692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E" sz="3600" b="1" u="sng" dirty="0"/>
                <a:t>ELSE</a:t>
              </a:r>
              <a:r>
                <a:rPr lang="en-IE" sz="3200" b="1" dirty="0"/>
                <a:t>	</a:t>
              </a:r>
              <a:r>
                <a:rPr lang="en-IE" sz="3600" b="1" dirty="0"/>
                <a:t>	{ Swap Places };</a:t>
              </a: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CC75DFDF-99EF-4198-9316-85D673A497B5}"/>
                </a:ext>
              </a:extLst>
            </p:cNvPr>
            <p:cNvSpPr/>
            <p:nvPr/>
          </p:nvSpPr>
          <p:spPr>
            <a:xfrm>
              <a:off x="277597" y="2341504"/>
              <a:ext cx="11100620" cy="2504818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/>
            </a:p>
          </p:txBody>
        </p:sp>
      </p:grpSp>
      <p:sp>
        <p:nvSpPr>
          <p:cNvPr id="12" name="TextBox 11">
            <a:extLst>
              <a:ext uri="{FF2B5EF4-FFF2-40B4-BE49-F238E27FC236}">
                <a16:creationId xmlns:a16="http://schemas.microsoft.com/office/drawing/2014/main" id="{E96C5C35-EBD2-4C8E-B4D9-0311B4B2BB79}"/>
              </a:ext>
            </a:extLst>
          </p:cNvPr>
          <p:cNvSpPr txBox="1"/>
          <p:nvPr/>
        </p:nvSpPr>
        <p:spPr>
          <a:xfrm>
            <a:off x="3687582" y="169354"/>
            <a:ext cx="837383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4000" b="1" dirty="0"/>
              <a:t>We’ll use a ball (or similar) to keep control of the game.</a:t>
            </a:r>
            <a:endParaRPr lang="en-IE" sz="6000" dirty="0"/>
          </a:p>
        </p:txBody>
      </p:sp>
    </p:spTree>
    <p:extLst>
      <p:ext uri="{BB962C8B-B14F-4D97-AF65-F5344CB8AC3E}">
        <p14:creationId xmlns:p14="http://schemas.microsoft.com/office/powerpoint/2010/main" val="3564739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AFAC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screenshot of a cell phone&#10;&#10;Description generated with very high confidence">
            <a:extLst>
              <a:ext uri="{FF2B5EF4-FFF2-40B4-BE49-F238E27FC236}">
                <a16:creationId xmlns:a16="http://schemas.microsoft.com/office/drawing/2014/main" id="{3CA13533-143B-4D76-B5CC-20B33CB0B89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0" y="-30697"/>
            <a:ext cx="3216915" cy="1190750"/>
          </a:xfrm>
          <a:prstGeom prst="rect">
            <a:avLst/>
          </a:prstGeom>
        </p:spPr>
      </p:pic>
      <p:sp>
        <p:nvSpPr>
          <p:cNvPr id="11" name="Title 1">
            <a:extLst>
              <a:ext uri="{FF2B5EF4-FFF2-40B4-BE49-F238E27FC236}">
                <a16:creationId xmlns:a16="http://schemas.microsoft.com/office/drawing/2014/main" id="{6618073F-35DF-4060-937D-742EC3208D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4144" y="3881655"/>
            <a:ext cx="9715331" cy="1323814"/>
          </a:xfrm>
        </p:spPr>
        <p:txBody>
          <a:bodyPr>
            <a:normAutofit/>
          </a:bodyPr>
          <a:lstStyle/>
          <a:p>
            <a:pPr algn="ctr"/>
            <a:r>
              <a:rPr lang="en-IE" sz="4000" b="1" u="sng" dirty="0">
                <a:solidFill>
                  <a:srgbClr val="00B050"/>
                </a:solidFill>
              </a:rPr>
              <a:t>TO BEGIN</a:t>
            </a:r>
            <a:r>
              <a:rPr lang="en-IE" sz="4000" b="1" dirty="0">
                <a:solidFill>
                  <a:srgbClr val="00B050"/>
                </a:solidFill>
              </a:rPr>
              <a:t> </a:t>
            </a:r>
            <a:r>
              <a:rPr lang="en-IE" sz="4000" b="1" dirty="0">
                <a:solidFill>
                  <a:srgbClr val="002060"/>
                </a:solidFill>
              </a:rPr>
              <a:t>The person on the far left raises their hand and someone gives them the ball.</a:t>
            </a:r>
            <a:endParaRPr lang="en-IE" sz="4000" dirty="0">
              <a:solidFill>
                <a:srgbClr val="002060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3CFB32D-0E52-4911-93FE-E9B04D5FB73B}"/>
              </a:ext>
            </a:extLst>
          </p:cNvPr>
          <p:cNvSpPr txBox="1"/>
          <p:nvPr/>
        </p:nvSpPr>
        <p:spPr>
          <a:xfrm>
            <a:off x="2361056" y="246506"/>
            <a:ext cx="1027441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4000" b="1" u="sng" dirty="0">
                <a:solidFill>
                  <a:srgbClr val="FF0000"/>
                </a:solidFill>
              </a:rPr>
              <a:t>YOU</a:t>
            </a:r>
            <a:r>
              <a:rPr lang="en-IE" sz="3200" u="sng" dirty="0"/>
              <a:t>, HOLDING THE </a:t>
            </a:r>
            <a:r>
              <a:rPr lang="en-IE" sz="4000" b="1" u="sng" dirty="0">
                <a:solidFill>
                  <a:srgbClr val="FF0000"/>
                </a:solidFill>
              </a:rPr>
              <a:t>BALL</a:t>
            </a:r>
            <a:r>
              <a:rPr lang="en-IE" sz="3200" u="sng" dirty="0"/>
              <a:t>, ARE</a:t>
            </a:r>
            <a:r>
              <a:rPr lang="en-IE" sz="3200" b="1" u="sng" dirty="0">
                <a:solidFill>
                  <a:srgbClr val="FF0000"/>
                </a:solidFill>
              </a:rPr>
              <a:t> IN </a:t>
            </a:r>
            <a:r>
              <a:rPr lang="en-IE" sz="4000" b="1" u="sng" dirty="0">
                <a:solidFill>
                  <a:srgbClr val="FF0000"/>
                </a:solidFill>
              </a:rPr>
              <a:t>CHARGE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764F70FB-1B1D-472E-A740-74C0A4351177}"/>
              </a:ext>
            </a:extLst>
          </p:cNvPr>
          <p:cNvGrpSpPr/>
          <p:nvPr/>
        </p:nvGrpSpPr>
        <p:grpSpPr>
          <a:xfrm>
            <a:off x="356865" y="1437256"/>
            <a:ext cx="11100620" cy="2504818"/>
            <a:chOff x="277597" y="2341504"/>
            <a:chExt cx="11100620" cy="2504818"/>
          </a:xfrm>
        </p:grpSpPr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7DF6393B-B6AD-45BD-A9A4-9E130880CF94}"/>
                </a:ext>
              </a:extLst>
            </p:cNvPr>
            <p:cNvSpPr txBox="1"/>
            <p:nvPr/>
          </p:nvSpPr>
          <p:spPr>
            <a:xfrm>
              <a:off x="1103798" y="2455140"/>
              <a:ext cx="10274419" cy="11387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E" sz="3200" b="1" u="sng" dirty="0"/>
                <a:t>IF</a:t>
              </a:r>
              <a:r>
                <a:rPr lang="en-IE" sz="3200" b="1" dirty="0"/>
                <a:t> </a:t>
              </a:r>
              <a:r>
                <a:rPr lang="en-IE" sz="3200" b="1" dirty="0">
                  <a:solidFill>
                    <a:srgbClr val="FF0000"/>
                  </a:solidFill>
                </a:rPr>
                <a:t>you</a:t>
              </a:r>
              <a:r>
                <a:rPr lang="en-IE" sz="3200" b="1" dirty="0"/>
                <a:t> and the person on your right are in the correct order </a:t>
              </a:r>
            </a:p>
            <a:p>
              <a:r>
                <a:rPr lang="en-IE" sz="3600" b="1" u="sng" dirty="0"/>
                <a:t>THEN</a:t>
              </a:r>
              <a:r>
                <a:rPr lang="en-IE" sz="3600" b="1" dirty="0"/>
                <a:t>	{ </a:t>
              </a:r>
              <a:r>
                <a:rPr lang="en-IE" sz="3600" b="1" dirty="0">
                  <a:solidFill>
                    <a:srgbClr val="FF0000"/>
                  </a:solidFill>
                </a:rPr>
                <a:t>Give the ball to the RECEIVER </a:t>
              </a:r>
              <a:r>
                <a:rPr lang="en-IE" sz="3600" b="1" dirty="0"/>
                <a:t>};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0E967D86-F5EE-4064-855F-A3080C598478}"/>
                </a:ext>
              </a:extLst>
            </p:cNvPr>
            <p:cNvSpPr txBox="1"/>
            <p:nvPr/>
          </p:nvSpPr>
          <p:spPr>
            <a:xfrm>
              <a:off x="1103798" y="4139572"/>
              <a:ext cx="946351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E" sz="3600" b="1" u="sng" dirty="0"/>
                <a:t>ELSE</a:t>
              </a:r>
              <a:r>
                <a:rPr lang="en-IE" sz="3200" b="1" dirty="0"/>
                <a:t>	</a:t>
              </a:r>
              <a:r>
                <a:rPr lang="en-IE" sz="3600" b="1" dirty="0"/>
                <a:t>	{ Swap Places </a:t>
              </a:r>
              <a:r>
                <a:rPr lang="en-IE" sz="2400" b="1" dirty="0"/>
                <a:t>… and check again</a:t>
              </a:r>
              <a:r>
                <a:rPr lang="en-IE" sz="3600" b="1" dirty="0"/>
                <a:t>};</a:t>
              </a: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C78C22CE-123C-4CD9-9285-72D208D391B9}"/>
                </a:ext>
              </a:extLst>
            </p:cNvPr>
            <p:cNvSpPr/>
            <p:nvPr/>
          </p:nvSpPr>
          <p:spPr>
            <a:xfrm>
              <a:off x="277597" y="2341504"/>
              <a:ext cx="11100620" cy="2504818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/>
            </a:p>
          </p:txBody>
        </p:sp>
      </p:grpSp>
      <p:sp>
        <p:nvSpPr>
          <p:cNvPr id="16" name="Title 1">
            <a:extLst>
              <a:ext uri="{FF2B5EF4-FFF2-40B4-BE49-F238E27FC236}">
                <a16:creationId xmlns:a16="http://schemas.microsoft.com/office/drawing/2014/main" id="{FA6586E2-2E02-4A3B-8945-2A528F3A2249}"/>
              </a:ext>
            </a:extLst>
          </p:cNvPr>
          <p:cNvSpPr txBox="1">
            <a:spLocks/>
          </p:cNvSpPr>
          <p:nvPr/>
        </p:nvSpPr>
        <p:spPr>
          <a:xfrm>
            <a:off x="1183066" y="5303767"/>
            <a:ext cx="8759304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rmAutofit fontScale="90000" lnSpcReduction="20000"/>
          </a:bodyPr>
          <a:lstStyle>
            <a:lvl1pPr marL="0" marR="0" lvl="0" indent="0" algn="l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ga-IE" sz="4400" b="0" i="0" u="none" strike="noStrike" kern="1200" cap="none" spc="0" baseline="0">
                <a:solidFill>
                  <a:srgbClr val="001D51"/>
                </a:solidFill>
                <a:uFillTx/>
                <a:latin typeface="Calibri"/>
              </a:defRPr>
            </a:lvl1pPr>
          </a:lstStyle>
          <a:p>
            <a:pPr algn="ctr"/>
            <a:r>
              <a:rPr lang="en-IE" b="1" u="sng" dirty="0">
                <a:solidFill>
                  <a:srgbClr val="FF0000"/>
                </a:solidFill>
              </a:rPr>
              <a:t>TO END </a:t>
            </a:r>
            <a:r>
              <a:rPr lang="en-IE" b="1" dirty="0">
                <a:solidFill>
                  <a:srgbClr val="002060"/>
                </a:solidFill>
              </a:rPr>
              <a:t>The game is over when there is no person to give the ball to!</a:t>
            </a:r>
            <a:r>
              <a:rPr lang="en-IE" dirty="0">
                <a:solidFill>
                  <a:srgbClr val="002060"/>
                </a:solidFill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588668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AFAC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screenshot of a cell phone&#10;&#10;Description generated with very high confidence">
            <a:extLst>
              <a:ext uri="{FF2B5EF4-FFF2-40B4-BE49-F238E27FC236}">
                <a16:creationId xmlns:a16="http://schemas.microsoft.com/office/drawing/2014/main" id="{3CA13533-143B-4D76-B5CC-20B33CB0B89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0" y="-30697"/>
            <a:ext cx="3216915" cy="119075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43CFB32D-0E52-4911-93FE-E9B04D5FB73B}"/>
              </a:ext>
            </a:extLst>
          </p:cNvPr>
          <p:cNvSpPr txBox="1"/>
          <p:nvPr/>
        </p:nvSpPr>
        <p:spPr>
          <a:xfrm>
            <a:off x="2361056" y="246506"/>
            <a:ext cx="1027441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4000" b="1" u="sng" dirty="0">
                <a:solidFill>
                  <a:srgbClr val="FF0000"/>
                </a:solidFill>
              </a:rPr>
              <a:t>YOU</a:t>
            </a:r>
            <a:r>
              <a:rPr lang="en-IE" sz="3200" u="sng" dirty="0"/>
              <a:t>, HOLDING THE </a:t>
            </a:r>
            <a:r>
              <a:rPr lang="en-IE" sz="4000" b="1" u="sng" dirty="0">
                <a:solidFill>
                  <a:srgbClr val="FF0000"/>
                </a:solidFill>
              </a:rPr>
              <a:t>BALL</a:t>
            </a:r>
            <a:r>
              <a:rPr lang="en-IE" sz="3200" u="sng" dirty="0"/>
              <a:t>, ARE</a:t>
            </a:r>
            <a:r>
              <a:rPr lang="en-IE" sz="3200" b="1" u="sng" dirty="0">
                <a:solidFill>
                  <a:srgbClr val="FF0000"/>
                </a:solidFill>
              </a:rPr>
              <a:t> IN </a:t>
            </a:r>
            <a:r>
              <a:rPr lang="en-IE" sz="4000" b="1" u="sng" dirty="0">
                <a:solidFill>
                  <a:srgbClr val="FF0000"/>
                </a:solidFill>
              </a:rPr>
              <a:t>CHARGE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764F70FB-1B1D-472E-A740-74C0A4351177}"/>
              </a:ext>
            </a:extLst>
          </p:cNvPr>
          <p:cNvGrpSpPr/>
          <p:nvPr/>
        </p:nvGrpSpPr>
        <p:grpSpPr>
          <a:xfrm>
            <a:off x="356865" y="1437256"/>
            <a:ext cx="11100620" cy="2504818"/>
            <a:chOff x="277597" y="2341504"/>
            <a:chExt cx="11100620" cy="2504818"/>
          </a:xfrm>
        </p:grpSpPr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7DF6393B-B6AD-45BD-A9A4-9E130880CF94}"/>
                </a:ext>
              </a:extLst>
            </p:cNvPr>
            <p:cNvSpPr txBox="1"/>
            <p:nvPr/>
          </p:nvSpPr>
          <p:spPr>
            <a:xfrm>
              <a:off x="1103798" y="2455140"/>
              <a:ext cx="10274419" cy="11387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E" sz="3200" b="1" u="sng" dirty="0"/>
                <a:t>IF</a:t>
              </a:r>
              <a:r>
                <a:rPr lang="en-IE" sz="3200" b="1" dirty="0"/>
                <a:t> </a:t>
              </a:r>
              <a:r>
                <a:rPr lang="en-IE" sz="3200" b="1" dirty="0">
                  <a:solidFill>
                    <a:srgbClr val="FF0000"/>
                  </a:solidFill>
                </a:rPr>
                <a:t>you</a:t>
              </a:r>
              <a:r>
                <a:rPr lang="en-IE" sz="3200" b="1" dirty="0"/>
                <a:t> and the person on your right are in the correct order </a:t>
              </a:r>
            </a:p>
            <a:p>
              <a:r>
                <a:rPr lang="en-IE" sz="3600" b="1" u="sng" dirty="0"/>
                <a:t>THEN</a:t>
              </a:r>
              <a:r>
                <a:rPr lang="en-IE" sz="3600" b="1" dirty="0"/>
                <a:t>	{ </a:t>
              </a:r>
              <a:r>
                <a:rPr lang="en-IE" sz="3600" b="1" dirty="0">
                  <a:solidFill>
                    <a:srgbClr val="FF0000"/>
                  </a:solidFill>
                </a:rPr>
                <a:t>Give the ball to the RECEIVER </a:t>
              </a:r>
              <a:r>
                <a:rPr lang="en-IE" sz="3600" b="1" dirty="0"/>
                <a:t>};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0E967D86-F5EE-4064-855F-A3080C598478}"/>
                </a:ext>
              </a:extLst>
            </p:cNvPr>
            <p:cNvSpPr txBox="1"/>
            <p:nvPr/>
          </p:nvSpPr>
          <p:spPr>
            <a:xfrm>
              <a:off x="1177774" y="4139571"/>
              <a:ext cx="653692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E" sz="3600" b="1" u="sng" dirty="0"/>
                <a:t>ELSE</a:t>
              </a:r>
              <a:r>
                <a:rPr lang="en-IE" sz="3200" b="1" dirty="0"/>
                <a:t>	</a:t>
              </a:r>
              <a:r>
                <a:rPr lang="en-IE" sz="3600" b="1" dirty="0"/>
                <a:t>	{ Swap Places };</a:t>
              </a: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C78C22CE-123C-4CD9-9285-72D208D391B9}"/>
                </a:ext>
              </a:extLst>
            </p:cNvPr>
            <p:cNvSpPr/>
            <p:nvPr/>
          </p:nvSpPr>
          <p:spPr>
            <a:xfrm>
              <a:off x="277597" y="2341504"/>
              <a:ext cx="11100620" cy="2504818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/>
            </a:p>
          </p:txBody>
        </p:sp>
      </p:grpSp>
      <p:sp>
        <p:nvSpPr>
          <p:cNvPr id="16" name="TextBox 15">
            <a:extLst>
              <a:ext uri="{FF2B5EF4-FFF2-40B4-BE49-F238E27FC236}">
                <a16:creationId xmlns:a16="http://schemas.microsoft.com/office/drawing/2014/main" id="{ABA29070-14F7-426E-88B8-D1BE9EFE8EEA}"/>
              </a:ext>
            </a:extLst>
          </p:cNvPr>
          <p:cNvSpPr txBox="1"/>
          <p:nvPr/>
        </p:nvSpPr>
        <p:spPr>
          <a:xfrm>
            <a:off x="415394" y="4401304"/>
            <a:ext cx="1100721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3600" b="1" dirty="0">
                <a:solidFill>
                  <a:srgbClr val="002060"/>
                </a:solidFill>
              </a:rPr>
              <a:t>When you receive the ball, tell the person on your left to raise their hand. </a:t>
            </a:r>
          </a:p>
          <a:p>
            <a:pPr algn="ctr"/>
            <a:r>
              <a:rPr lang="en-IE" sz="3600" b="1" dirty="0">
                <a:solidFill>
                  <a:srgbClr val="002060"/>
                </a:solidFill>
              </a:rPr>
              <a:t>They are now the RECEIVER.</a:t>
            </a:r>
          </a:p>
        </p:txBody>
      </p:sp>
    </p:spTree>
    <p:extLst>
      <p:ext uri="{BB962C8B-B14F-4D97-AF65-F5344CB8AC3E}">
        <p14:creationId xmlns:p14="http://schemas.microsoft.com/office/powerpoint/2010/main" val="2330916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AFAC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2A6C65-E941-4C5A-8150-DFA04ADC3E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IE" dirty="0"/>
              <a:t>This is how INSERTION sort works.	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7428851-E7AB-4C71-BEED-FF572A3C77FA}"/>
              </a:ext>
            </a:extLst>
          </p:cNvPr>
          <p:cNvSpPr txBox="1"/>
          <p:nvPr/>
        </p:nvSpPr>
        <p:spPr>
          <a:xfrm>
            <a:off x="2308196" y="1219318"/>
            <a:ext cx="792775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4000" b="1" u="sng" dirty="0">
                <a:solidFill>
                  <a:srgbClr val="FF0000"/>
                </a:solidFill>
              </a:rPr>
              <a:t>Any Observations on its efficiency i.e. how good or quick it is?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5911B5A-81BC-483E-B634-285CEB5B1C19}"/>
              </a:ext>
            </a:extLst>
          </p:cNvPr>
          <p:cNvSpPr txBox="1"/>
          <p:nvPr/>
        </p:nvSpPr>
        <p:spPr>
          <a:xfrm>
            <a:off x="1307984" y="2922713"/>
            <a:ext cx="1027441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4800" b="1" dirty="0"/>
              <a:t>Contrast the work you have to do with an array when it is very jumbled up versus when it is almost sorted? </a:t>
            </a:r>
            <a:endParaRPr lang="en-IE" sz="4800" dirty="0"/>
          </a:p>
        </p:txBody>
      </p:sp>
    </p:spTree>
    <p:extLst>
      <p:ext uri="{BB962C8B-B14F-4D97-AF65-F5344CB8AC3E}">
        <p14:creationId xmlns:p14="http://schemas.microsoft.com/office/powerpoint/2010/main" val="3097695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AFAC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6343273A-E587-4A39-9712-54CDCF8091A9}"/>
              </a:ext>
            </a:extLst>
          </p:cNvPr>
          <p:cNvSpPr txBox="1">
            <a:spLocks/>
          </p:cNvSpPr>
          <p:nvPr/>
        </p:nvSpPr>
        <p:spPr>
          <a:xfrm>
            <a:off x="280806" y="346456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rmAutofit/>
          </a:bodyPr>
          <a:lstStyle>
            <a:lvl1pPr marL="0" marR="0" lvl="0" indent="0" algn="l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ga-IE" sz="4400" b="0" i="0" u="none" strike="noStrike" kern="1200" cap="none" spc="0" baseline="0">
                <a:solidFill>
                  <a:srgbClr val="001D51"/>
                </a:solidFill>
                <a:uFillTx/>
                <a:latin typeface="Calibri"/>
              </a:defRPr>
            </a:lvl1pPr>
          </a:lstStyle>
          <a:p>
            <a:pPr algn="ctr"/>
            <a:r>
              <a:rPr lang="en-IE" sz="5400" dirty="0"/>
              <a:t>From unplugged to coded …</a:t>
            </a:r>
            <a:r>
              <a:rPr lang="en-IE" dirty="0"/>
              <a:t>	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C9A172E-F9D0-4E0F-B7F3-9EB31330F4B9}"/>
              </a:ext>
            </a:extLst>
          </p:cNvPr>
          <p:cNvSpPr txBox="1"/>
          <p:nvPr/>
        </p:nvSpPr>
        <p:spPr>
          <a:xfrm>
            <a:off x="1270500" y="1489456"/>
            <a:ext cx="9809824" cy="2308324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4800" dirty="0">
                <a:hlinkClick r:id="rId2"/>
              </a:rPr>
              <a:t>1. A video that explains Insertion Sort.</a:t>
            </a:r>
          </a:p>
          <a:p>
            <a:pPr algn="ctr"/>
            <a:r>
              <a:rPr lang="en-IE" sz="4800" dirty="0">
                <a:hlinkClick r:id="rId2"/>
              </a:rPr>
              <a:t>Then codes and debugs the algorithm into Python.</a:t>
            </a:r>
            <a:endParaRPr lang="en-IE" sz="48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EFCFC6E-D8DE-4049-A337-A78E4E3D6F84}"/>
              </a:ext>
            </a:extLst>
          </p:cNvPr>
          <p:cNvSpPr txBox="1"/>
          <p:nvPr/>
        </p:nvSpPr>
        <p:spPr>
          <a:xfrm>
            <a:off x="1123909" y="4192859"/>
            <a:ext cx="10103005" cy="1323439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4000">
                <a:hlinkClick r:id="rId3"/>
              </a:rPr>
              <a:t>2. CS </a:t>
            </a:r>
            <a:r>
              <a:rPr lang="en-IE" sz="4000" dirty="0">
                <a:hlinkClick r:id="rId3"/>
              </a:rPr>
              <a:t>unplugged has many more links and games of this nature</a:t>
            </a:r>
            <a:r>
              <a:rPr lang="en-IE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86728936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F760AAE97CBBC4089F3244D29DEC517" ma:contentTypeVersion="" ma:contentTypeDescription="Create a new document." ma:contentTypeScope="" ma:versionID="14c1dd354343622669b99b010a2a7d4a">
  <xsd:schema xmlns:xsd="http://www.w3.org/2001/XMLSchema" xmlns:xs="http://www.w3.org/2001/XMLSchema" xmlns:p="http://schemas.microsoft.com/office/2006/metadata/properties" xmlns:ns2="1c0660dd-2f08-41f9-9c50-eec355b36380" xmlns:ns3="87e6ad6d-0bb6-4eec-bbfc-543a8d3c71bc" targetNamespace="http://schemas.microsoft.com/office/2006/metadata/properties" ma:root="true" ma:fieldsID="d0d233b86621c628bd39bbb737911ebf" ns2:_="" ns3:_="">
    <xsd:import namespace="1c0660dd-2f08-41f9-9c50-eec355b36380"/>
    <xsd:import namespace="87e6ad6d-0bb6-4eec-bbfc-543a8d3c71bc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ingHintHash" minOccurs="0"/>
                <xsd:element ref="ns2:SharedWithDetails" minOccurs="0"/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c0660dd-2f08-41f9-9c50-eec355b36380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9" nillable="true" ma:displayName="Sharing Hint Hash" ma:description="" ma:internalName="SharingHintHash" ma:readOnly="true">
      <xsd:simpleType>
        <xsd:restriction base="dms:Text"/>
      </xsd:simpleType>
    </xsd:element>
    <xsd:element name="SharedWithDetails" ma:index="10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7e6ad6d-0bb6-4eec-bbfc-543a8d3c71b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C8929BE-F0FE-4D0A-B369-E7255C06877C}">
  <ds:schemaRefs>
    <ds:schemaRef ds:uri="http://schemas.microsoft.com/office/2006/documentManagement/types"/>
    <ds:schemaRef ds:uri="http://schemas.microsoft.com/office/infopath/2007/PartnerControls"/>
    <ds:schemaRef ds:uri="http://purl.org/dc/terms/"/>
    <ds:schemaRef ds:uri="http://purl.org/dc/dcmitype/"/>
    <ds:schemaRef ds:uri="http://schemas.openxmlformats.org/package/2006/metadata/core-properties"/>
    <ds:schemaRef ds:uri="87e6ad6d-0bb6-4eec-bbfc-543a8d3c71bc"/>
    <ds:schemaRef ds:uri="http://purl.org/dc/elements/1.1/"/>
    <ds:schemaRef ds:uri="1c0660dd-2f08-41f9-9c50-eec355b36380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E0BB9BAC-E208-4F7D-969E-1197AA948C1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c0660dd-2f08-41f9-9c50-eec355b36380"/>
    <ds:schemaRef ds:uri="87e6ad6d-0bb6-4eec-bbfc-543a8d3c71b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AD91133-24B1-4B4C-89BC-2C7AF64C71A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CS_DublinCastle_20170829</Template>
  <TotalTime>890</TotalTime>
  <Words>680</Words>
  <Application>Microsoft Office PowerPoint</Application>
  <PresentationFormat>Widescreen</PresentationFormat>
  <Paragraphs>53</Paragraphs>
  <Slides>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Default Theme</vt:lpstr>
      <vt:lpstr>Everyone in the list below must be sorted alphabetically! Imagine this is a line-up of people we are looking at. </vt:lpstr>
      <vt:lpstr>PowerPoint Presentation</vt:lpstr>
      <vt:lpstr>TO BEGIN The person on the far left raises their hand and someone gives them the ball.</vt:lpstr>
      <vt:lpstr>PowerPoint Presentation</vt:lpstr>
      <vt:lpstr>This is how INSERTION sort works.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Everyone in the list below must be sorted alphabetically! Imagine this is a line-up of people we are looking at. </dc:title>
  <cp:lastModifiedBy>Paul Behan</cp:lastModifiedBy>
  <cp:revision>1</cp:revision>
  <dcterms:created xsi:type="dcterms:W3CDTF">2017-09-27T11:54:52Z</dcterms:created>
  <dcterms:modified xsi:type="dcterms:W3CDTF">2018-02-27T10:03:35Z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0x0101002F760AAE97CBBC4089F3244D29DEC517</vt:lpwstr>
  </property>
</Properties>
</file>