
<file path=[Content_Types].xml><?xml version="1.0" encoding="utf-8"?>
<Types xmlns="http://schemas.openxmlformats.org/package/2006/content-types">
  <Default Extension="png" ContentType="image/png"/>
  <Default Extension="png&amp;ehk=H" ContentType="image/png"/>
  <Default Extension="jpeg" ContentType="image/jpeg"/>
  <Default Extension="rels" ContentType="application/vnd.openxmlformats-package.relationships+xml"/>
  <Default Extension="xml" ContentType="application/xml"/>
  <Default Extension="jpg&amp;ehk=qP8SYZNcVvQJKYjeFmtgvA&amp;r=0&amp;pid=OfficeInsert" ContentType="image/jpeg"/>
  <Default Extension="png&amp;ehk=OTXc08G4oHYjnA33wvKmnw&amp;r=0&amp;pid=OfficeInsert" ContentType="image/png"/>
  <Default Extension="jpg&amp;ehk=OKSakKAGQLBICzmHigPZjw&amp;r=0&amp;pid=OfficeInsert" ContentType="image/jpeg"/>
  <Default Extension="png&amp;ehk=LKgQsMuXgQ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4" r:id="rId1"/>
    <p:sldMasterId id="2147483648" r:id="rId2"/>
    <p:sldMasterId id="2147483662" r:id="rId3"/>
  </p:sldMasterIdLst>
  <p:notesMasterIdLst>
    <p:notesMasterId r:id="rId23"/>
  </p:notesMasterIdLst>
  <p:sldIdLst>
    <p:sldId id="256" r:id="rId4"/>
    <p:sldId id="259" r:id="rId5"/>
    <p:sldId id="284" r:id="rId6"/>
    <p:sldId id="302" r:id="rId7"/>
    <p:sldId id="301" r:id="rId8"/>
    <p:sldId id="303" r:id="rId9"/>
    <p:sldId id="304" r:id="rId10"/>
    <p:sldId id="305" r:id="rId11"/>
    <p:sldId id="306" r:id="rId12"/>
    <p:sldId id="307" r:id="rId13"/>
    <p:sldId id="295" r:id="rId14"/>
    <p:sldId id="313" r:id="rId15"/>
    <p:sldId id="293" r:id="rId16"/>
    <p:sldId id="298" r:id="rId17"/>
    <p:sldId id="308" r:id="rId18"/>
    <p:sldId id="309" r:id="rId19"/>
    <p:sldId id="311" r:id="rId20"/>
    <p:sldId id="312" r:id="rId21"/>
    <p:sldId id="310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07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62B1E6-26A6-4F95-A552-7B771D0FA8D6}" v="196" dt="2018-05-29T12:39:03.0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87531" autoAdjust="0"/>
  </p:normalViewPr>
  <p:slideViewPr>
    <p:cSldViewPr>
      <p:cViewPr varScale="1">
        <p:scale>
          <a:sx n="76" d="100"/>
          <a:sy n="76" d="100"/>
        </p:scale>
        <p:origin x="1613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Behan" userId="3dd5e58b-e9bc-46ea-ab82-ff124408224e" providerId="ADAL" clId="{0ADF7677-AD49-4BA6-9BFD-A65AB034F66A}"/>
  </pc:docChgLst>
  <pc:docChgLst>
    <pc:chgData name="Paul Behan" userId="e9d996f74f5bb3a5" providerId="LiveId" clId="{4B6EA91A-FDA2-4DB4-8AA4-FB206707B2E2}"/>
  </pc:docChgLst>
  <pc:docChgLst>
    <pc:chgData name="Paul Behan" userId="3dd5e58b-e9bc-46ea-ab82-ff124408224e" providerId="ADAL" clId="{8327B2E8-8326-4755-B25E-749EFDD698D4}"/>
    <pc:docChg chg="custSel modSld">
      <pc:chgData name="Paul Behan" userId="3dd5e58b-e9bc-46ea-ab82-ff124408224e" providerId="ADAL" clId="{8327B2E8-8326-4755-B25E-749EFDD698D4}" dt="2018-03-06T13:38:51.555" v="182" actId="20577"/>
      <pc:docMkLst>
        <pc:docMk/>
      </pc:docMkLst>
      <pc:sldChg chg="modSp modNotesTx">
        <pc:chgData name="Paul Behan" userId="3dd5e58b-e9bc-46ea-ab82-ff124408224e" providerId="ADAL" clId="{8327B2E8-8326-4755-B25E-749EFDD698D4}" dt="2018-03-06T13:38:51.555" v="182" actId="20577"/>
        <pc:sldMkLst>
          <pc:docMk/>
          <pc:sldMk cId="0" sldId="256"/>
        </pc:sldMkLst>
        <pc:spChg chg="mod">
          <ac:chgData name="Paul Behan" userId="3dd5e58b-e9bc-46ea-ab82-ff124408224e" providerId="ADAL" clId="{8327B2E8-8326-4755-B25E-749EFDD698D4}" dt="2018-03-06T13:37:17.635" v="2" actId="1076"/>
          <ac:spMkLst>
            <pc:docMk/>
            <pc:sldMk cId="0" sldId="256"/>
            <ac:spMk id="2" creationId="{00000000-0000-0000-0000-000000000000}"/>
          </ac:spMkLst>
        </pc:spChg>
        <pc:spChg chg="mod">
          <ac:chgData name="Paul Behan" userId="3dd5e58b-e9bc-46ea-ab82-ff124408224e" providerId="ADAL" clId="{8327B2E8-8326-4755-B25E-749EFDD698D4}" dt="2018-03-06T13:37:43.478" v="19" actId="20577"/>
          <ac:spMkLst>
            <pc:docMk/>
            <pc:sldMk cId="0" sldId="256"/>
            <ac:spMk id="3" creationId="{00000000-0000-0000-0000-000000000000}"/>
          </ac:spMkLst>
        </pc:spChg>
      </pc:sldChg>
    </pc:docChg>
  </pc:docChgLst>
  <pc:docChgLst>
    <pc:chgData name="Paul Behan" userId="3dd5e58b-e9bc-46ea-ab82-ff124408224e" providerId="ADAL" clId="{C80C26AA-8FF5-4490-8FB9-55FA480E4787}"/>
    <pc:docChg chg="undo custSel modSld">
      <pc:chgData name="Paul Behan" userId="3dd5e58b-e9bc-46ea-ab82-ff124408224e" providerId="ADAL" clId="{C80C26AA-8FF5-4490-8FB9-55FA480E4787}" dt="2018-04-05T11:51:43.218" v="4030" actId="2696"/>
      <pc:docMkLst>
        <pc:docMk/>
      </pc:docMkLst>
      <pc:sldChg chg="modSp modNotesTx">
        <pc:chgData name="Paul Behan" userId="3dd5e58b-e9bc-46ea-ab82-ff124408224e" providerId="ADAL" clId="{C80C26AA-8FF5-4490-8FB9-55FA480E4787}" dt="2018-04-04T15:44:41.611" v="4026" actId="1076"/>
        <pc:sldMkLst>
          <pc:docMk/>
          <pc:sldMk cId="0" sldId="256"/>
        </pc:sldMkLst>
        <pc:spChg chg="mod">
          <ac:chgData name="Paul Behan" userId="3dd5e58b-e9bc-46ea-ab82-ff124408224e" providerId="ADAL" clId="{C80C26AA-8FF5-4490-8FB9-55FA480E4787}" dt="2018-04-04T15:44:41.611" v="4026" actId="1076"/>
          <ac:spMkLst>
            <pc:docMk/>
            <pc:sldMk cId="0" sldId="256"/>
            <ac:spMk id="2" creationId="{00000000-0000-0000-0000-000000000000}"/>
          </ac:spMkLst>
        </pc:spChg>
        <pc:spChg chg="mod">
          <ac:chgData name="Paul Behan" userId="3dd5e58b-e9bc-46ea-ab82-ff124408224e" providerId="ADAL" clId="{C80C26AA-8FF5-4490-8FB9-55FA480E4787}" dt="2018-04-04T15:44:33.281" v="4023" actId="14100"/>
          <ac:spMkLst>
            <pc:docMk/>
            <pc:sldMk cId="0" sldId="256"/>
            <ac:spMk id="3" creationId="{00000000-0000-0000-0000-000000000000}"/>
          </ac:spMkLst>
        </pc:spChg>
      </pc:sldChg>
      <pc:sldChg chg="modNotesTx">
        <pc:chgData name="Paul Behan" userId="3dd5e58b-e9bc-46ea-ab82-ff124408224e" providerId="ADAL" clId="{C80C26AA-8FF5-4490-8FB9-55FA480E4787}" dt="2018-03-18T09:20:06.080" v="3496" actId="20577"/>
        <pc:sldMkLst>
          <pc:docMk/>
          <pc:sldMk cId="3643977079" sldId="259"/>
        </pc:sldMkLst>
      </pc:sldChg>
      <pc:sldChg chg="addSp modSp">
        <pc:chgData name="Paul Behan" userId="3dd5e58b-e9bc-46ea-ab82-ff124408224e" providerId="ADAL" clId="{C80C26AA-8FF5-4490-8FB9-55FA480E4787}" dt="2018-03-18T08:46:06.535" v="2496" actId="1076"/>
        <pc:sldMkLst>
          <pc:docMk/>
          <pc:sldMk cId="2045904239" sldId="284"/>
        </pc:sldMkLst>
        <pc:spChg chg="add mod">
          <ac:chgData name="Paul Behan" userId="3dd5e58b-e9bc-46ea-ab82-ff124408224e" providerId="ADAL" clId="{C80C26AA-8FF5-4490-8FB9-55FA480E4787}" dt="2018-03-18T08:46:06.535" v="2496" actId="1076"/>
          <ac:spMkLst>
            <pc:docMk/>
            <pc:sldMk cId="2045904239" sldId="284"/>
            <ac:spMk id="3" creationId="{17BD7E2B-90AA-4651-8AE1-6BD3E76D448A}"/>
          </ac:spMkLst>
        </pc:spChg>
      </pc:sldChg>
      <pc:sldChg chg="addSp modSp modNotesTx">
        <pc:chgData name="Paul Behan" userId="3dd5e58b-e9bc-46ea-ab82-ff124408224e" providerId="ADAL" clId="{C80C26AA-8FF5-4490-8FB9-55FA480E4787}" dt="2018-03-18T09:08:22.304" v="2715" actId="1076"/>
        <pc:sldMkLst>
          <pc:docMk/>
          <pc:sldMk cId="3078974762" sldId="293"/>
        </pc:sldMkLst>
        <pc:spChg chg="mod">
          <ac:chgData name="Paul Behan" userId="3dd5e58b-e9bc-46ea-ab82-ff124408224e" providerId="ADAL" clId="{C80C26AA-8FF5-4490-8FB9-55FA480E4787}" dt="2018-03-18T09:08:18.552" v="2714" actId="1076"/>
          <ac:spMkLst>
            <pc:docMk/>
            <pc:sldMk cId="3078974762" sldId="293"/>
            <ac:spMk id="6" creationId="{00000000-0000-0000-0000-000000000000}"/>
          </ac:spMkLst>
        </pc:spChg>
        <pc:spChg chg="add mod">
          <ac:chgData name="Paul Behan" userId="3dd5e58b-e9bc-46ea-ab82-ff124408224e" providerId="ADAL" clId="{C80C26AA-8FF5-4490-8FB9-55FA480E4787}" dt="2018-03-18T09:07:54.704" v="2713" actId="14100"/>
          <ac:spMkLst>
            <pc:docMk/>
            <pc:sldMk cId="3078974762" sldId="293"/>
            <ac:spMk id="7" creationId="{34F07A44-F49A-41ED-A595-BA05DC1A6F42}"/>
          </ac:spMkLst>
        </pc:spChg>
        <pc:spChg chg="mod">
          <ac:chgData name="Paul Behan" userId="3dd5e58b-e9bc-46ea-ab82-ff124408224e" providerId="ADAL" clId="{C80C26AA-8FF5-4490-8FB9-55FA480E4787}" dt="2018-03-18T09:08:22.304" v="2715" actId="1076"/>
          <ac:spMkLst>
            <pc:docMk/>
            <pc:sldMk cId="3078974762" sldId="293"/>
            <ac:spMk id="9" creationId="{90D48F3A-04EA-477C-BF60-069C76B1C043}"/>
          </ac:spMkLst>
        </pc:spChg>
      </pc:sldChg>
      <pc:sldChg chg="addSp modSp modNotesTx">
        <pc:chgData name="Paul Behan" userId="3dd5e58b-e9bc-46ea-ab82-ff124408224e" providerId="ADAL" clId="{C80C26AA-8FF5-4490-8FB9-55FA480E4787}" dt="2018-03-30T15:44:39.901" v="4016" actId="1076"/>
        <pc:sldMkLst>
          <pc:docMk/>
          <pc:sldMk cId="3076467390" sldId="295"/>
        </pc:sldMkLst>
        <pc:spChg chg="ord">
          <ac:chgData name="Paul Behan" userId="3dd5e58b-e9bc-46ea-ab82-ff124408224e" providerId="ADAL" clId="{C80C26AA-8FF5-4490-8FB9-55FA480E4787}" dt="2018-02-28T11:49:29.227" v="1086" actId="166"/>
          <ac:spMkLst>
            <pc:docMk/>
            <pc:sldMk cId="3076467390" sldId="295"/>
            <ac:spMk id="12" creationId="{D362E014-D9D8-41E2-B5F4-29AE0764DAB2}"/>
          </ac:spMkLst>
        </pc:spChg>
        <pc:grpChg chg="add mod">
          <ac:chgData name="Paul Behan" userId="3dd5e58b-e9bc-46ea-ab82-ff124408224e" providerId="ADAL" clId="{C80C26AA-8FF5-4490-8FB9-55FA480E4787}" dt="2018-03-30T15:44:39.901" v="4016" actId="1076"/>
          <ac:grpSpMkLst>
            <pc:docMk/>
            <pc:sldMk cId="3076467390" sldId="295"/>
            <ac:grpSpMk id="6" creationId="{329E0155-2029-4028-A2AC-D795521F0819}"/>
          </ac:grpSpMkLst>
        </pc:grpChg>
        <pc:picChg chg="mod">
          <ac:chgData name="Paul Behan" userId="3dd5e58b-e9bc-46ea-ab82-ff124408224e" providerId="ADAL" clId="{C80C26AA-8FF5-4490-8FB9-55FA480E4787}" dt="2018-02-28T11:50:47.227" v="1208" actId="164"/>
          <ac:picMkLst>
            <pc:docMk/>
            <pc:sldMk cId="3076467390" sldId="295"/>
            <ac:picMk id="4" creationId="{B06C0932-6383-4832-80C8-6BAF16559AA1}"/>
          </ac:picMkLst>
        </pc:picChg>
        <pc:picChg chg="add mod">
          <ac:chgData name="Paul Behan" userId="3dd5e58b-e9bc-46ea-ab82-ff124408224e" providerId="ADAL" clId="{C80C26AA-8FF5-4490-8FB9-55FA480E4787}" dt="2018-02-28T11:50:47.227" v="1208" actId="164"/>
          <ac:picMkLst>
            <pc:docMk/>
            <pc:sldMk cId="3076467390" sldId="295"/>
            <ac:picMk id="5" creationId="{10CD3195-0828-49B3-9A07-93C799023643}"/>
          </ac:picMkLst>
        </pc:picChg>
      </pc:sldChg>
      <pc:sldChg chg="addSp modSp modNotesTx">
        <pc:chgData name="Paul Behan" userId="3dd5e58b-e9bc-46ea-ab82-ff124408224e" providerId="ADAL" clId="{C80C26AA-8FF5-4490-8FB9-55FA480E4787}" dt="2018-03-18T09:26:54.262" v="3507" actId="478"/>
        <pc:sldMkLst>
          <pc:docMk/>
          <pc:sldMk cId="2611965080" sldId="298"/>
        </pc:sldMkLst>
        <pc:spChg chg="mod">
          <ac:chgData name="Paul Behan" userId="3dd5e58b-e9bc-46ea-ab82-ff124408224e" providerId="ADAL" clId="{C80C26AA-8FF5-4490-8FB9-55FA480E4787}" dt="2018-03-18T09:26:48.245" v="3506" actId="1076"/>
          <ac:spMkLst>
            <pc:docMk/>
            <pc:sldMk cId="2611965080" sldId="298"/>
            <ac:spMk id="2" creationId="{00000000-0000-0000-0000-000000000000}"/>
          </ac:spMkLst>
        </pc:spChg>
        <pc:spChg chg="mod">
          <ac:chgData name="Paul Behan" userId="3dd5e58b-e9bc-46ea-ab82-ff124408224e" providerId="ADAL" clId="{C80C26AA-8FF5-4490-8FB9-55FA480E4787}" dt="2018-03-18T09:26:54.262" v="3507" actId="478"/>
          <ac:spMkLst>
            <pc:docMk/>
            <pc:sldMk cId="2611965080" sldId="298"/>
            <ac:spMk id="4" creationId="{F1C1C6B0-A2C1-4B9C-BEB0-1C068F9CA59F}"/>
          </ac:spMkLst>
        </pc:spChg>
        <pc:spChg chg="add mod">
          <ac:chgData name="Paul Behan" userId="3dd5e58b-e9bc-46ea-ab82-ff124408224e" providerId="ADAL" clId="{C80C26AA-8FF5-4490-8FB9-55FA480E4787}" dt="2018-03-18T09:26:30.765" v="3503" actId="1076"/>
          <ac:spMkLst>
            <pc:docMk/>
            <pc:sldMk cId="2611965080" sldId="298"/>
            <ac:spMk id="5" creationId="{B7A98FF2-B56D-4F84-8A3D-D26F8ECC4756}"/>
          </ac:spMkLst>
        </pc:spChg>
      </pc:sldChg>
      <pc:sldChg chg="modSp modNotesTx">
        <pc:chgData name="Paul Behan" userId="3dd5e58b-e9bc-46ea-ab82-ff124408224e" providerId="ADAL" clId="{C80C26AA-8FF5-4490-8FB9-55FA480E4787}" dt="2018-02-28T10:50:44.691" v="1081" actId="20577"/>
        <pc:sldMkLst>
          <pc:docMk/>
          <pc:sldMk cId="2329835992" sldId="305"/>
        </pc:sldMkLst>
        <pc:spChg chg="mod">
          <ac:chgData name="Paul Behan" userId="3dd5e58b-e9bc-46ea-ab82-ff124408224e" providerId="ADAL" clId="{C80C26AA-8FF5-4490-8FB9-55FA480E4787}" dt="2018-02-28T10:47:38.989" v="926" actId="20577"/>
          <ac:spMkLst>
            <pc:docMk/>
            <pc:sldMk cId="2329835992" sldId="305"/>
            <ac:spMk id="5" creationId="{751C4B74-EFB6-47D0-8B17-5AF11CE8A8CF}"/>
          </ac:spMkLst>
        </pc:spChg>
      </pc:sldChg>
      <pc:sldChg chg="addSp delSp modSp">
        <pc:chgData name="Paul Behan" userId="3dd5e58b-e9bc-46ea-ab82-ff124408224e" providerId="ADAL" clId="{C80C26AA-8FF5-4490-8FB9-55FA480E4787}" dt="2018-03-18T08:55:30.295" v="2504" actId="1076"/>
        <pc:sldMkLst>
          <pc:docMk/>
          <pc:sldMk cId="1397316328" sldId="306"/>
        </pc:sldMkLst>
        <pc:spChg chg="add del mod">
          <ac:chgData name="Paul Behan" userId="3dd5e58b-e9bc-46ea-ab82-ff124408224e" providerId="ADAL" clId="{C80C26AA-8FF5-4490-8FB9-55FA480E4787}" dt="2018-03-18T08:54:25.467" v="2499" actId="1076"/>
          <ac:spMkLst>
            <pc:docMk/>
            <pc:sldMk cId="1397316328" sldId="306"/>
            <ac:spMk id="3" creationId="{A607E035-FAA4-4F3A-941E-5E079E356CED}"/>
          </ac:spMkLst>
        </pc:spChg>
        <pc:spChg chg="add mod">
          <ac:chgData name="Paul Behan" userId="3dd5e58b-e9bc-46ea-ab82-ff124408224e" providerId="ADAL" clId="{C80C26AA-8FF5-4490-8FB9-55FA480E4787}" dt="2018-03-18T08:55:30.295" v="2504" actId="1076"/>
          <ac:spMkLst>
            <pc:docMk/>
            <pc:sldMk cId="1397316328" sldId="306"/>
            <ac:spMk id="6" creationId="{D6D155E2-8936-47D9-B145-FAB361829A7C}"/>
          </ac:spMkLst>
        </pc:spChg>
        <pc:spChg chg="mod">
          <ac:chgData name="Paul Behan" userId="3dd5e58b-e9bc-46ea-ab82-ff124408224e" providerId="ADAL" clId="{C80C26AA-8FF5-4490-8FB9-55FA480E4787}" dt="2018-02-28T16:15:10.843" v="2369" actId="14100"/>
          <ac:spMkLst>
            <pc:docMk/>
            <pc:sldMk cId="1397316328" sldId="306"/>
            <ac:spMk id="9" creationId="{84CA23FE-15E2-4EC7-9482-228B58EC0544}"/>
          </ac:spMkLst>
        </pc:spChg>
        <pc:picChg chg="mod">
          <ac:chgData name="Paul Behan" userId="3dd5e58b-e9bc-46ea-ab82-ff124408224e" providerId="ADAL" clId="{C80C26AA-8FF5-4490-8FB9-55FA480E4787}" dt="2018-02-28T16:14:45.671" v="2350" actId="1076"/>
          <ac:picMkLst>
            <pc:docMk/>
            <pc:sldMk cId="1397316328" sldId="306"/>
            <ac:picMk id="4" creationId="{71C05828-04A9-4256-BD33-777C399A5017}"/>
          </ac:picMkLst>
        </pc:picChg>
      </pc:sldChg>
      <pc:sldChg chg="modSp modNotesTx">
        <pc:chgData name="Paul Behan" userId="3dd5e58b-e9bc-46ea-ab82-ff124408224e" providerId="ADAL" clId="{C80C26AA-8FF5-4490-8FB9-55FA480E4787}" dt="2018-03-18T09:27:19.405" v="3508" actId="1076"/>
        <pc:sldMkLst>
          <pc:docMk/>
          <pc:sldMk cId="2580057204" sldId="308"/>
        </pc:sldMkLst>
        <pc:spChg chg="mod">
          <ac:chgData name="Paul Behan" userId="3dd5e58b-e9bc-46ea-ab82-ff124408224e" providerId="ADAL" clId="{C80C26AA-8FF5-4490-8FB9-55FA480E4787}" dt="2018-03-18T09:27:19.405" v="3508" actId="1076"/>
          <ac:spMkLst>
            <pc:docMk/>
            <pc:sldMk cId="2580057204" sldId="308"/>
            <ac:spMk id="2" creationId="{00000000-0000-0000-0000-000000000000}"/>
          </ac:spMkLst>
        </pc:spChg>
      </pc:sldChg>
      <pc:sldChg chg="addSp delSp modSp modNotesTx">
        <pc:chgData name="Paul Behan" userId="3dd5e58b-e9bc-46ea-ab82-ff124408224e" providerId="ADAL" clId="{C80C26AA-8FF5-4490-8FB9-55FA480E4787}" dt="2018-03-18T09:57:35.731" v="3684" actId="20577"/>
        <pc:sldMkLst>
          <pc:docMk/>
          <pc:sldMk cId="4190233580" sldId="309"/>
        </pc:sldMkLst>
        <pc:spChg chg="add del">
          <ac:chgData name="Paul Behan" userId="3dd5e58b-e9bc-46ea-ab82-ff124408224e" providerId="ADAL" clId="{C80C26AA-8FF5-4490-8FB9-55FA480E4787}" dt="2018-03-18T09:55:18.497" v="3515" actId="478"/>
          <ac:spMkLst>
            <pc:docMk/>
            <pc:sldMk cId="4190233580" sldId="309"/>
            <ac:spMk id="3" creationId="{1ABBA3AA-39C4-4931-86EA-5A15F77651D9}"/>
          </ac:spMkLst>
        </pc:spChg>
        <pc:spChg chg="add mod">
          <ac:chgData name="Paul Behan" userId="3dd5e58b-e9bc-46ea-ab82-ff124408224e" providerId="ADAL" clId="{C80C26AA-8FF5-4490-8FB9-55FA480E4787}" dt="2018-03-18T09:56:39.686" v="3524" actId="20577"/>
          <ac:spMkLst>
            <pc:docMk/>
            <pc:sldMk cId="4190233580" sldId="309"/>
            <ac:spMk id="5" creationId="{8245AACB-F9A2-4764-8859-AE4DE59D474D}"/>
          </ac:spMkLst>
        </pc:spChg>
      </pc:sldChg>
      <pc:sldChg chg="addSp modSp modNotesTx">
        <pc:chgData name="Paul Behan" userId="3dd5e58b-e9bc-46ea-ab82-ff124408224e" providerId="ADAL" clId="{C80C26AA-8FF5-4490-8FB9-55FA480E4787}" dt="2018-03-18T09:16:02.504" v="3151" actId="20577"/>
        <pc:sldMkLst>
          <pc:docMk/>
          <pc:sldMk cId="1165654919" sldId="311"/>
        </pc:sldMkLst>
        <pc:spChg chg="mod">
          <ac:chgData name="Paul Behan" userId="3dd5e58b-e9bc-46ea-ab82-ff124408224e" providerId="ADAL" clId="{C80C26AA-8FF5-4490-8FB9-55FA480E4787}" dt="2018-02-28T10:23:44.355" v="203" actId="20577"/>
          <ac:spMkLst>
            <pc:docMk/>
            <pc:sldMk cId="1165654919" sldId="311"/>
            <ac:spMk id="10" creationId="{8850D1AF-7475-44D7-822E-7FDB28E42BCA}"/>
          </ac:spMkLst>
        </pc:spChg>
        <pc:spChg chg="add mod">
          <ac:chgData name="Paul Behan" userId="3dd5e58b-e9bc-46ea-ab82-ff124408224e" providerId="ADAL" clId="{C80C26AA-8FF5-4490-8FB9-55FA480E4787}" dt="2018-03-18T09:15:12.432" v="3069" actId="14100"/>
          <ac:spMkLst>
            <pc:docMk/>
            <pc:sldMk cId="1165654919" sldId="311"/>
            <ac:spMk id="11" creationId="{DFAF391D-FC28-41BC-ACA7-CE7D548E0213}"/>
          </ac:spMkLst>
        </pc:spChg>
        <pc:cxnChg chg="mod">
          <ac:chgData name="Paul Behan" userId="3dd5e58b-e9bc-46ea-ab82-ff124408224e" providerId="ADAL" clId="{C80C26AA-8FF5-4490-8FB9-55FA480E4787}" dt="2018-03-18T09:12:01.796" v="3065" actId="14100"/>
          <ac:cxnSpMkLst>
            <pc:docMk/>
            <pc:sldMk cId="1165654919" sldId="311"/>
            <ac:cxnSpMk id="3" creationId="{4B1ECB90-0C66-44C2-9D9D-027F5ECBF77E}"/>
          </ac:cxnSpMkLst>
        </pc:cxnChg>
      </pc:sldChg>
      <pc:sldChg chg="addSp delSp modSp modAnim">
        <pc:chgData name="Paul Behan" userId="3dd5e58b-e9bc-46ea-ab82-ff124408224e" providerId="ADAL" clId="{C80C26AA-8FF5-4490-8FB9-55FA480E4787}" dt="2018-03-18T09:29:28.879" v="3513" actId="478"/>
        <pc:sldMkLst>
          <pc:docMk/>
          <pc:sldMk cId="1593863266" sldId="312"/>
        </pc:sldMkLst>
        <pc:spChg chg="mod">
          <ac:chgData name="Paul Behan" userId="3dd5e58b-e9bc-46ea-ab82-ff124408224e" providerId="ADAL" clId="{C80C26AA-8FF5-4490-8FB9-55FA480E4787}" dt="2018-02-28T10:25:32.907" v="204" actId="1076"/>
          <ac:spMkLst>
            <pc:docMk/>
            <pc:sldMk cId="1593863266" sldId="312"/>
            <ac:spMk id="5" creationId="{D7B58216-0B25-4221-9486-A5E007055088}"/>
          </ac:spMkLst>
        </pc:spChg>
        <pc:spChg chg="add del mod">
          <ac:chgData name="Paul Behan" userId="3dd5e58b-e9bc-46ea-ab82-ff124408224e" providerId="ADAL" clId="{C80C26AA-8FF5-4490-8FB9-55FA480E4787}" dt="2018-03-18T09:29:28.879" v="3513" actId="478"/>
          <ac:spMkLst>
            <pc:docMk/>
            <pc:sldMk cId="1593863266" sldId="312"/>
            <ac:spMk id="8" creationId="{670FDFD8-0F7C-472C-9487-9523415DEAD0}"/>
          </ac:spMkLst>
        </pc:spChg>
        <pc:spChg chg="add mod">
          <ac:chgData name="Paul Behan" userId="3dd5e58b-e9bc-46ea-ab82-ff124408224e" providerId="ADAL" clId="{C80C26AA-8FF5-4490-8FB9-55FA480E4787}" dt="2018-03-18T09:29:24.265" v="3512" actId="14100"/>
          <ac:spMkLst>
            <pc:docMk/>
            <pc:sldMk cId="1593863266" sldId="312"/>
            <ac:spMk id="9" creationId="{04D1BCDD-58C3-41D7-9665-0144760A630D}"/>
          </ac:spMkLst>
        </pc:spChg>
      </pc:sldChg>
      <pc:sldChg chg="addSp delSp modSp delAnim modNotesTx">
        <pc:chgData name="Paul Behan" userId="3dd5e58b-e9bc-46ea-ab82-ff124408224e" providerId="ADAL" clId="{C80C26AA-8FF5-4490-8FB9-55FA480E4787}" dt="2018-03-18T08:58:40.394" v="2705" actId="20577"/>
        <pc:sldMkLst>
          <pc:docMk/>
          <pc:sldMk cId="3248796555" sldId="313"/>
        </pc:sldMkLst>
        <pc:spChg chg="add mod">
          <ac:chgData name="Paul Behan" userId="3dd5e58b-e9bc-46ea-ab82-ff124408224e" providerId="ADAL" clId="{C80C26AA-8FF5-4490-8FB9-55FA480E4787}" dt="2018-03-11T18:50:26.039" v="2370" actId="20577"/>
          <ac:spMkLst>
            <pc:docMk/>
            <pc:sldMk cId="3248796555" sldId="313"/>
            <ac:spMk id="2" creationId="{FBD84091-CACA-40C0-8B6B-542F25CDB073}"/>
          </ac:spMkLst>
        </pc:spChg>
        <pc:spChg chg="mod">
          <ac:chgData name="Paul Behan" userId="3dd5e58b-e9bc-46ea-ab82-ff124408224e" providerId="ADAL" clId="{C80C26AA-8FF5-4490-8FB9-55FA480E4787}" dt="2018-02-28T12:16:23.490" v="1623" actId="1076"/>
          <ac:spMkLst>
            <pc:docMk/>
            <pc:sldMk cId="3248796555" sldId="313"/>
            <ac:spMk id="6" creationId="{58E08940-75F2-4838-852A-D2D894D3CA63}"/>
          </ac:spMkLst>
        </pc:spChg>
        <pc:spChg chg="mod">
          <ac:chgData name="Paul Behan" userId="3dd5e58b-e9bc-46ea-ab82-ff124408224e" providerId="ADAL" clId="{C80C26AA-8FF5-4490-8FB9-55FA480E4787}" dt="2018-02-28T12:45:47.036" v="2301" actId="1076"/>
          <ac:spMkLst>
            <pc:docMk/>
            <pc:sldMk cId="3248796555" sldId="313"/>
            <ac:spMk id="7" creationId="{28C2B18F-EFC5-4D7B-8130-6E3FCCDFE85C}"/>
          </ac:spMkLst>
        </pc:spChg>
        <pc:spChg chg="mod">
          <ac:chgData name="Paul Behan" userId="3dd5e58b-e9bc-46ea-ab82-ff124408224e" providerId="ADAL" clId="{C80C26AA-8FF5-4490-8FB9-55FA480E4787}" dt="2018-02-28T12:45:47.036" v="2301" actId="1076"/>
          <ac:spMkLst>
            <pc:docMk/>
            <pc:sldMk cId="3248796555" sldId="313"/>
            <ac:spMk id="13" creationId="{960850E5-1BA2-495B-BC81-EAF3F29CFCEB}"/>
          </ac:spMkLst>
        </pc:spChg>
        <pc:spChg chg="mod">
          <ac:chgData name="Paul Behan" userId="3dd5e58b-e9bc-46ea-ab82-ff124408224e" providerId="ADAL" clId="{C80C26AA-8FF5-4490-8FB9-55FA480E4787}" dt="2018-02-28T16:12:40.610" v="2306" actId="1076"/>
          <ac:spMkLst>
            <pc:docMk/>
            <pc:sldMk cId="3248796555" sldId="313"/>
            <ac:spMk id="14" creationId="{EEBA87E6-1D25-433E-9458-FDFB038E88A4}"/>
          </ac:spMkLst>
        </pc:spChg>
        <pc:spChg chg="mod">
          <ac:chgData name="Paul Behan" userId="3dd5e58b-e9bc-46ea-ab82-ff124408224e" providerId="ADAL" clId="{C80C26AA-8FF5-4490-8FB9-55FA480E4787}" dt="2018-02-28T12:45:47.036" v="2301" actId="1076"/>
          <ac:spMkLst>
            <pc:docMk/>
            <pc:sldMk cId="3248796555" sldId="313"/>
            <ac:spMk id="15" creationId="{A16E4D61-C159-4A58-8BC2-2B0C9292B547}"/>
          </ac:spMkLst>
        </pc:spChg>
        <pc:spChg chg="mod">
          <ac:chgData name="Paul Behan" userId="3dd5e58b-e9bc-46ea-ab82-ff124408224e" providerId="ADAL" clId="{C80C26AA-8FF5-4490-8FB9-55FA480E4787}" dt="2018-02-28T12:45:47.036" v="2301" actId="1076"/>
          <ac:spMkLst>
            <pc:docMk/>
            <pc:sldMk cId="3248796555" sldId="313"/>
            <ac:spMk id="16" creationId="{823C3B4E-EA52-4EED-AA5C-4888BC8CBA85}"/>
          </ac:spMkLst>
        </pc:spChg>
        <pc:spChg chg="mod">
          <ac:chgData name="Paul Behan" userId="3dd5e58b-e9bc-46ea-ab82-ff124408224e" providerId="ADAL" clId="{C80C26AA-8FF5-4490-8FB9-55FA480E4787}" dt="2018-02-28T12:45:47.036" v="2301" actId="1076"/>
          <ac:spMkLst>
            <pc:docMk/>
            <pc:sldMk cId="3248796555" sldId="313"/>
            <ac:spMk id="17" creationId="{CC5F6720-20B2-44A8-87D0-9FB03F323C45}"/>
          </ac:spMkLst>
        </pc:spChg>
        <pc:spChg chg="del mod">
          <ac:chgData name="Paul Behan" userId="3dd5e58b-e9bc-46ea-ab82-ff124408224e" providerId="ADAL" clId="{C80C26AA-8FF5-4490-8FB9-55FA480E4787}" dt="2018-02-28T12:37:29.146" v="2069" actId="478"/>
          <ac:spMkLst>
            <pc:docMk/>
            <pc:sldMk cId="3248796555" sldId="313"/>
            <ac:spMk id="18" creationId="{AB85F262-499F-45F4-A22E-68AD1A6C8EA6}"/>
          </ac:spMkLst>
        </pc:spChg>
        <pc:spChg chg="del mod">
          <ac:chgData name="Paul Behan" userId="3dd5e58b-e9bc-46ea-ab82-ff124408224e" providerId="ADAL" clId="{C80C26AA-8FF5-4490-8FB9-55FA480E4787}" dt="2018-02-28T12:37:26.348" v="2068" actId="478"/>
          <ac:spMkLst>
            <pc:docMk/>
            <pc:sldMk cId="3248796555" sldId="313"/>
            <ac:spMk id="19" creationId="{15E456B3-D383-4A5B-BB5A-B77264A556D9}"/>
          </ac:spMkLst>
        </pc:spChg>
        <pc:spChg chg="del mod">
          <ac:chgData name="Paul Behan" userId="3dd5e58b-e9bc-46ea-ab82-ff124408224e" providerId="ADAL" clId="{C80C26AA-8FF5-4490-8FB9-55FA480E4787}" dt="2018-02-28T12:37:25.364" v="2067" actId="478"/>
          <ac:spMkLst>
            <pc:docMk/>
            <pc:sldMk cId="3248796555" sldId="313"/>
            <ac:spMk id="20" creationId="{D80162AD-F2E6-4A13-A4E7-83B95B828CC1}"/>
          </ac:spMkLst>
        </pc:spChg>
        <pc:graphicFrameChg chg="mod modGraphic">
          <ac:chgData name="Paul Behan" userId="3dd5e58b-e9bc-46ea-ab82-ff124408224e" providerId="ADAL" clId="{C80C26AA-8FF5-4490-8FB9-55FA480E4787}" dt="2018-03-11T18:54:06.642" v="2394" actId="20577"/>
          <ac:graphicFrameMkLst>
            <pc:docMk/>
            <pc:sldMk cId="3248796555" sldId="313"/>
            <ac:graphicFrameMk id="5" creationId="{FB4F4C10-3B57-46BD-8E33-35E72C9098FB}"/>
          </ac:graphicFrameMkLst>
        </pc:graphicFrameChg>
      </pc:sldChg>
      <pc:sldMasterChg chg="delSldLayout">
        <pc:chgData name="Paul Behan" userId="3dd5e58b-e9bc-46ea-ab82-ff124408224e" providerId="ADAL" clId="{C80C26AA-8FF5-4490-8FB9-55FA480E4787}" dt="2018-04-05T11:51:43.218" v="4030" actId="2696"/>
        <pc:sldMasterMkLst>
          <pc:docMk/>
          <pc:sldMasterMk cId="1538985205" sldId="2147483664"/>
        </pc:sldMasterMkLst>
      </pc:sldMasterChg>
    </pc:docChg>
  </pc:docChgLst>
  <pc:docChgLst>
    <pc:chgData name="Paul Behan" userId="3dd5e58b-e9bc-46ea-ab82-ff124408224e" providerId="ADAL" clId="{7162B1E6-26A6-4F95-A552-7B771D0FA8D6}"/>
    <pc:docChg chg="modSld">
      <pc:chgData name="Paul Behan" userId="3dd5e58b-e9bc-46ea-ab82-ff124408224e" providerId="ADAL" clId="{7162B1E6-26A6-4F95-A552-7B771D0FA8D6}" dt="2018-05-29T12:39:03.036" v="195" actId="20577"/>
      <pc:docMkLst>
        <pc:docMk/>
      </pc:docMkLst>
      <pc:sldChg chg="modSp">
        <pc:chgData name="Paul Behan" userId="3dd5e58b-e9bc-46ea-ab82-ff124408224e" providerId="ADAL" clId="{7162B1E6-26A6-4F95-A552-7B771D0FA8D6}" dt="2018-05-29T12:38:04.343" v="134" actId="20577"/>
        <pc:sldMkLst>
          <pc:docMk/>
          <pc:sldMk cId="2611965080" sldId="298"/>
        </pc:sldMkLst>
        <pc:spChg chg="mod">
          <ac:chgData name="Paul Behan" userId="3dd5e58b-e9bc-46ea-ab82-ff124408224e" providerId="ADAL" clId="{7162B1E6-26A6-4F95-A552-7B771D0FA8D6}" dt="2018-05-29T12:38:04.343" v="134" actId="20577"/>
          <ac:spMkLst>
            <pc:docMk/>
            <pc:sldMk cId="2611965080" sldId="298"/>
            <ac:spMk id="4" creationId="{F1C1C6B0-A2C1-4B9C-BEB0-1C068F9CA59F}"/>
          </ac:spMkLst>
        </pc:spChg>
      </pc:sldChg>
      <pc:sldChg chg="modNotesTx">
        <pc:chgData name="Paul Behan" userId="3dd5e58b-e9bc-46ea-ab82-ff124408224e" providerId="ADAL" clId="{7162B1E6-26A6-4F95-A552-7B771D0FA8D6}" dt="2018-05-29T12:36:20.696" v="96" actId="113"/>
        <pc:sldMkLst>
          <pc:docMk/>
          <pc:sldMk cId="2580057204" sldId="308"/>
        </pc:sldMkLst>
      </pc:sldChg>
      <pc:sldChg chg="modNotesTx">
        <pc:chgData name="Paul Behan" userId="3dd5e58b-e9bc-46ea-ab82-ff124408224e" providerId="ADAL" clId="{7162B1E6-26A6-4F95-A552-7B771D0FA8D6}" dt="2018-05-29T12:39:03.036" v="195" actId="20577"/>
        <pc:sldMkLst>
          <pc:docMk/>
          <pc:sldMk cId="4190233580" sldId="30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08EF2-A9E7-4AC3-A802-968461B2836C}" type="datetimeFigureOut">
              <a:rPr lang="en-IE" smtClean="0"/>
              <a:pPr/>
              <a:t>29/05/2018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8CF78B-96D2-4305-8711-1B89159C1975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0894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Dictionaries are a form of data structure. They have a key and a value you can look up with that key.</a:t>
            </a:r>
          </a:p>
          <a:p>
            <a:r>
              <a:rPr lang="en-IE" dirty="0"/>
              <a:t>Like Lists, they are a form of arrays, but they are not ordered the way Lists are. Also the keys and values allow you to look up information.</a:t>
            </a:r>
          </a:p>
          <a:p>
            <a:r>
              <a:rPr lang="en-IE" dirty="0"/>
              <a:t>In this way they resemble LOOKUP tables or caches. 2D Lists are an alternative to dictionaries as a form of advanced data structure.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/>
              <a:t>The tasks and ideas would require several classes to ensure students have time to engage with the concept.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357297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Students will need to be able to do this for the challenges in the next couple of slides.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847268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Note that the items in a dictionary are stored as pairs or items.</a:t>
            </a:r>
          </a:p>
          <a:p>
            <a:r>
              <a:rPr lang="en-IE" dirty="0"/>
              <a:t>Draw attention to the loop which captures the keys and values of each entry in the dictionary.</a:t>
            </a:r>
          </a:p>
          <a:p>
            <a:r>
              <a:rPr lang="en-IE" dirty="0"/>
              <a:t>An alternative way to code this is :</a:t>
            </a:r>
          </a:p>
          <a:p>
            <a:r>
              <a:rPr lang="en-IE" b="1" dirty="0"/>
              <a:t>for</a:t>
            </a:r>
            <a:r>
              <a:rPr lang="en-IE" dirty="0"/>
              <a:t> key</a:t>
            </a:r>
            <a:r>
              <a:rPr lang="en-IE" b="1" dirty="0"/>
              <a:t> in </a:t>
            </a:r>
            <a:r>
              <a:rPr lang="en-IE" dirty="0" err="1"/>
              <a:t>classRole</a:t>
            </a:r>
            <a:r>
              <a:rPr lang="en-IE" dirty="0"/>
              <a:t> : print(key, “-&gt;”,</a:t>
            </a:r>
            <a:r>
              <a:rPr lang="en-IE" dirty="0" err="1"/>
              <a:t>classRole</a:t>
            </a:r>
            <a:r>
              <a:rPr lang="en-IE" dirty="0"/>
              <a:t>[key])</a:t>
            </a:r>
          </a:p>
          <a:p>
            <a:endParaRPr lang="en-IE" dirty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946847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The worksheet above can be downloaded from the </a:t>
            </a:r>
            <a:r>
              <a:rPr lang="en-IE" dirty="0" err="1"/>
              <a:t>ncca</a:t>
            </a:r>
            <a:r>
              <a:rPr lang="en-IE" dirty="0"/>
              <a:t> website (dictionaries), completed by the students and stored in their online space.</a:t>
            </a:r>
          </a:p>
          <a:p>
            <a:r>
              <a:rPr lang="en-IE" dirty="0"/>
              <a:t>Or it can be printed out for a written class task. The PRIMM method will encourage engagement. (Predict Run Investigate Modify Make)</a:t>
            </a:r>
          </a:p>
          <a:p>
            <a:r>
              <a:rPr lang="en-IE" dirty="0"/>
              <a:t>The answers are revealed when the slide show is run.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8CF78B-96D2-4305-8711-1B89159C1975}" type="slidenum">
              <a:rPr kumimoji="0" lang="en-I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I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93369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Encourage students, in pairs, to brainstorm (</a:t>
            </a:r>
            <a:r>
              <a:rPr lang="en-IE" dirty="0" err="1"/>
              <a:t>coggle</a:t>
            </a:r>
            <a:r>
              <a:rPr lang="en-IE" dirty="0"/>
              <a:t> might help here) on the algorithm and flow of their program, before writing any code.</a:t>
            </a:r>
          </a:p>
          <a:p>
            <a:r>
              <a:rPr lang="en-IE" dirty="0"/>
              <a:t>If using Cheat Sheets, encourage students to use them.</a:t>
            </a:r>
          </a:p>
          <a:p>
            <a:r>
              <a:rPr lang="en-IE" dirty="0"/>
              <a:t>One of the NCCA examples for ALT2 (Analytics) analyses the words in a txt file in a similar fashion.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641980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Students need to be able to find lots of their own answers. 3B4ME … Brain, Browser, Buddies before the Boss</a:t>
            </a:r>
          </a:p>
          <a:p>
            <a:r>
              <a:rPr lang="en-US" dirty="0"/>
              <a:t>This design is a vary basic form of ALT2 – Data Analytics. The main dictionary challenge that follows later for this concept is a more difficult analytics challenge.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812095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The sample code strips out white spaces. This is optional.  Also, the first for loop, could be made more concise by using : </a:t>
            </a:r>
            <a:r>
              <a:rPr lang="en-IE" b="1" dirty="0">
                <a:solidFill>
                  <a:srgbClr val="FFC000"/>
                </a:solidFill>
              </a:rPr>
              <a:t>for</a:t>
            </a:r>
            <a:r>
              <a:rPr lang="en-IE" dirty="0"/>
              <a:t> letter </a:t>
            </a:r>
            <a:r>
              <a:rPr lang="en-IE" b="1" dirty="0">
                <a:solidFill>
                  <a:srgbClr val="FFC000"/>
                </a:solidFill>
              </a:rPr>
              <a:t>in </a:t>
            </a:r>
            <a:r>
              <a:rPr lang="en-IE" dirty="0" err="1"/>
              <a:t>sampleString</a:t>
            </a:r>
            <a:r>
              <a:rPr lang="en-IE" dirty="0"/>
              <a:t> :</a:t>
            </a:r>
          </a:p>
          <a:p>
            <a:r>
              <a:rPr lang="en-IE" dirty="0"/>
              <a:t>Students could be asked how to enhance their program, for example to ask the user for a string to analyse or use the </a:t>
            </a:r>
            <a:r>
              <a:rPr lang="en-IE" b="1" dirty="0" err="1"/>
              <a:t>plotly</a:t>
            </a:r>
            <a:r>
              <a:rPr lang="en-IE" dirty="0"/>
              <a:t> library to draw a bar chart of the analysis.</a:t>
            </a:r>
          </a:p>
          <a:p>
            <a:r>
              <a:rPr lang="en-IE" dirty="0"/>
              <a:t>Also, in the lesson on tasks involving functions, one of the tasks returns to this program.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915990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What the previous slide’s sample code will output.</a:t>
            </a:r>
          </a:p>
          <a:p>
            <a:r>
              <a:rPr lang="en-IE" dirty="0"/>
              <a:t>Could it be improved? Can the students assess their own outputs and identify improvements to the logic and to the UI? Perhaps include a graphical output using the </a:t>
            </a:r>
            <a:r>
              <a:rPr lang="en-IE" dirty="0" err="1"/>
              <a:t>plotly</a:t>
            </a:r>
            <a:r>
              <a:rPr lang="en-IE"/>
              <a:t> library.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765416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The extra challenge here is reading the file. Some code to read a file is given in the following slide. A PAIRED or team programming approach would be essential for this task.</a:t>
            </a:r>
          </a:p>
          <a:p>
            <a:r>
              <a:rPr lang="en-IE" dirty="0"/>
              <a:t>This is identical in concept to the ALT2 (Data Analytics) example on the </a:t>
            </a:r>
            <a:r>
              <a:rPr lang="en-IE" dirty="0" err="1"/>
              <a:t>ncca</a:t>
            </a:r>
            <a:r>
              <a:rPr lang="en-IE" dirty="0"/>
              <a:t> website which analyses a txt file.</a:t>
            </a:r>
          </a:p>
          <a:p>
            <a:r>
              <a:rPr lang="en-IE" dirty="0"/>
              <a:t>It would be a good idea to get rid of all white space when reading from a file. The .strip() method will strip white space (including newline) from a string.</a:t>
            </a:r>
          </a:p>
          <a:p>
            <a:r>
              <a:rPr lang="en-IE" dirty="0"/>
              <a:t>Otherwise the challenge is similar to the “dictionaries and lists” challenge.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728864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The extra challenge here is reading the file. Some code to read a file is given in the slide.</a:t>
            </a:r>
          </a:p>
          <a:p>
            <a:r>
              <a:rPr lang="en-IE" dirty="0"/>
              <a:t>It would be a good idea to get rid of all white space when reading from a file. The .strip() method will strip white space (including newline) from a string.</a:t>
            </a:r>
          </a:p>
          <a:p>
            <a:r>
              <a:rPr lang="en-IE" dirty="0"/>
              <a:t>Otherwise the challenge is similar to the “dictionaries and lists” challenge.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446372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Students will be testing out simple dictionary methods and properties during the lesson, and reading files.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12623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Students will be testing out simple dictionary methods and properties during the lesson, and reading files.</a:t>
            </a:r>
          </a:p>
          <a:p>
            <a:r>
              <a:rPr lang="en-IE" dirty="0"/>
              <a:t>The main Learning Outcomes (LO) achieved are highlighted throughout the lesson and tasks.</a:t>
            </a:r>
          </a:p>
          <a:p>
            <a:r>
              <a:rPr lang="en-IE" dirty="0"/>
              <a:t>The list is not exhaustive, and consultation with the LCCS spec is encouraged at all times throughout the implementation of the course.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71341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The </a:t>
            </a:r>
            <a:r>
              <a:rPr lang="en-IE" dirty="0" err="1"/>
              <a:t>dict</a:t>
            </a:r>
            <a:r>
              <a:rPr lang="en-IE" dirty="0"/>
              <a:t>() method can also create a dictionary.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758276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Students should be encouraged to add new items to this dictionary.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59264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Dictionaries allow us create objects. The key element of the lesson from this point is to emphasise the added power and usability that dictionaries can offer.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098547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Dictionaries allow us create objects. The key element of the lesson from this point is to emphasise the added power and usability that dictionaries can offer.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276696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Dictionaries allow us create objects. The key element of the lesson from this point is to emphasise the added power and usability that dictionaries can offer.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19122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Dictionaries allow us create objects. The key element of the lesson from this point is to emphasise the added power and usability that dictionaries can offer.</a:t>
            </a:r>
          </a:p>
          <a:p>
            <a:r>
              <a:rPr lang="en-IE" dirty="0"/>
              <a:t>The Caesar Shift challenge lends itself to the use of dictionaries to help automate a solution to the problem.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013204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The error is because “Ava” is not a key. It is “Eva”.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44531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hyperlink" Target="http://focaia.blogspot.com/2014_10_01_archive.html" TargetMode="External"/><Relationship Id="rId2" Type="http://schemas.openxmlformats.org/officeDocument/2006/relationships/image" Target="../media/image4.png&amp;ehk=OTXc08G4oHYjnA33wvKmnw&amp;r=0&amp;pid=OfficeInsert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http://bigideasdeh-43wiki.wikispaces.com/expected+outcomes+of+phase+i+therapy" TargetMode="External"/><Relationship Id="rId2" Type="http://schemas.openxmlformats.org/officeDocument/2006/relationships/image" Target="../media/image3.jpg&amp;ehk=qP8SYZNcVvQJKYjeFmtgvA&amp;r=0&amp;pid=OfficeInsert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1881316" y="365126"/>
            <a:ext cx="663403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>
          <a:xfrm>
            <a:off x="1881316" y="1825625"/>
            <a:ext cx="663403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70818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E64BE4-A3C4-456C-B0FA-3CFF39746F8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1919748">
            <a:off x="7030002" y="631836"/>
            <a:ext cx="1609807" cy="727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8241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2749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2213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37A79B7-4BAA-44BA-AB00-078DFAE9BAD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-17811"/>
            <a:ext cx="678390" cy="6783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1316" y="365126"/>
            <a:ext cx="663403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1316" y="1825625"/>
            <a:ext cx="663403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38985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AFA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713F3F-4261-4FB4-B26F-332750FEB3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030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&amp;ehk=OTXc08G4oHYjnA33wvKmnw&amp;r=0&amp;pid=OfficeInsert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Relationship Id="rId4" Type="http://schemas.openxmlformats.org/officeDocument/2006/relationships/hyperlink" Target="http://focaia.blogspot.com/2014_10_01_archive.html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&amp;ehk=OTXc08G4oHYjnA33wvKmnw&amp;r=0&amp;pid=OfficeInsert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Relationship Id="rId6" Type="http://schemas.openxmlformats.org/officeDocument/2006/relationships/hyperlink" Target="http://population-based-intervention.wikispaces.com/Home-school+partnership" TargetMode="External"/><Relationship Id="rId5" Type="http://schemas.openxmlformats.org/officeDocument/2006/relationships/image" Target="../media/image5.png&amp;ehk=H"/><Relationship Id="rId4" Type="http://schemas.openxmlformats.org/officeDocument/2006/relationships/hyperlink" Target="http://focaia.blogspot.com/2014_10_01_archive.html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&amp;ehk=H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Relationship Id="rId4" Type="http://schemas.openxmlformats.org/officeDocument/2006/relationships/hyperlink" Target="http://population-based-intervention.wikispaces.com/Home-school+partnership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&amp;ehk=H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4" Type="http://schemas.openxmlformats.org/officeDocument/2006/relationships/hyperlink" Target="http://population-based-intervention.wikispaces.com/Home-school+partnershi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Relationship Id="rId6" Type="http://schemas.openxmlformats.org/officeDocument/2006/relationships/hyperlink" Target="http://www.firstconcepts.com/close-the-sale/" TargetMode="External"/><Relationship Id="rId5" Type="http://schemas.openxmlformats.org/officeDocument/2006/relationships/image" Target="../media/image9.jpg&amp;ehk=OKSakKAGQLBICzmHigPZjw&amp;r=0&amp;pid=OfficeInsert"/><Relationship Id="rId4" Type="http://schemas.openxmlformats.org/officeDocument/2006/relationships/hyperlink" Target="http://en.wikipedia.org/wiki/File:Crypto_key.sv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&amp;ehk=LKgQsMuXgQ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Relationship Id="rId6" Type="http://schemas.openxmlformats.org/officeDocument/2006/relationships/hyperlink" Target="http://www.firstconcepts.com/close-the-sale/" TargetMode="External"/><Relationship Id="rId5" Type="http://schemas.openxmlformats.org/officeDocument/2006/relationships/image" Target="../media/image9.jpg&amp;ehk=OKSakKAGQLBICzmHigPZjw&amp;r=0&amp;pid=OfficeInsert"/><Relationship Id="rId4" Type="http://schemas.openxmlformats.org/officeDocument/2006/relationships/hyperlink" Target="http://en.wikipedia.org/wiki/File:Crypto_key.sv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&amp;ehk=LKgQsMuXgQ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Relationship Id="rId6" Type="http://schemas.openxmlformats.org/officeDocument/2006/relationships/hyperlink" Target="http://www.firstconcepts.com/close-the-sale/" TargetMode="External"/><Relationship Id="rId5" Type="http://schemas.openxmlformats.org/officeDocument/2006/relationships/image" Target="../media/image9.jpg&amp;ehk=OKSakKAGQLBICzmHigPZjw&amp;r=0&amp;pid=OfficeInsert"/><Relationship Id="rId4" Type="http://schemas.openxmlformats.org/officeDocument/2006/relationships/hyperlink" Target="http://en.wikipedia.org/wiki/File:Crypto_key.sv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1052736"/>
            <a:ext cx="6634034" cy="1325563"/>
          </a:xfrm>
        </p:spPr>
        <p:txBody>
          <a:bodyPr>
            <a:normAutofit/>
          </a:bodyPr>
          <a:lstStyle/>
          <a:p>
            <a:r>
              <a:rPr lang="en-US" sz="4400" dirty="0"/>
              <a:t>Learning to Program</a:t>
            </a:r>
            <a:br>
              <a:rPr lang="en-US" sz="4400" dirty="0"/>
            </a:br>
            <a:r>
              <a:rPr lang="en-US" sz="4400" dirty="0"/>
              <a:t>in Python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635896" y="3573016"/>
            <a:ext cx="4752528" cy="21074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Concept 6</a:t>
            </a:r>
          </a:p>
          <a:p>
            <a:pPr marL="0" indent="0" algn="ctr">
              <a:buNone/>
            </a:pPr>
            <a:r>
              <a:rPr lang="en-US" sz="3600" b="1" dirty="0"/>
              <a:t>DICTIONARIES</a:t>
            </a:r>
          </a:p>
          <a:p>
            <a:pPr marL="0" indent="0" algn="ctr">
              <a:buNone/>
            </a:pPr>
            <a:r>
              <a:rPr lang="en-US" sz="3600" b="1" dirty="0"/>
              <a:t>(and Lists)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IE" dirty="0"/>
              <a:t>Change a VALUE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E1AB5E-B90A-4090-9759-C6EC5408F0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417638"/>
            <a:ext cx="8750774" cy="366754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4CA23FE-15E2-4EC7-9482-228B58EC0544}"/>
              </a:ext>
            </a:extLst>
          </p:cNvPr>
          <p:cNvSpPr txBox="1"/>
          <p:nvPr/>
        </p:nvSpPr>
        <p:spPr>
          <a:xfrm>
            <a:off x="3059832" y="4869160"/>
            <a:ext cx="573487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It is very easy to change a value.</a:t>
            </a:r>
          </a:p>
          <a:p>
            <a:r>
              <a:rPr lang="en-IE" sz="2800" dirty="0"/>
              <a:t>Note that </a:t>
            </a:r>
            <a:r>
              <a:rPr lang="en-IE" sz="2800" dirty="0" err="1">
                <a:latin typeface="Courier"/>
              </a:rPr>
              <a:t>newClassRole</a:t>
            </a:r>
            <a:r>
              <a:rPr lang="en-IE" sz="2800" dirty="0">
                <a:latin typeface="Courier"/>
              </a:rPr>
              <a:t> = {} </a:t>
            </a:r>
            <a:r>
              <a:rPr lang="en-IE" sz="2800" dirty="0"/>
              <a:t>will create a new empty dictionary.</a:t>
            </a:r>
          </a:p>
        </p:txBody>
      </p:sp>
    </p:spTree>
    <p:extLst>
      <p:ext uri="{BB962C8B-B14F-4D97-AF65-F5344CB8AC3E}">
        <p14:creationId xmlns:p14="http://schemas.microsoft.com/office/powerpoint/2010/main" val="2524110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33375"/>
            <a:ext cx="8229600" cy="1143000"/>
          </a:xfrm>
        </p:spPr>
        <p:txBody>
          <a:bodyPr/>
          <a:lstStyle/>
          <a:p>
            <a:r>
              <a:rPr lang="en-IE" dirty="0"/>
              <a:t>Looping through Items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29E0155-2029-4028-A2AC-D795521F0819}"/>
              </a:ext>
            </a:extLst>
          </p:cNvPr>
          <p:cNvGrpSpPr/>
          <p:nvPr/>
        </p:nvGrpSpPr>
        <p:grpSpPr>
          <a:xfrm>
            <a:off x="171374" y="1509663"/>
            <a:ext cx="8801252" cy="4104456"/>
            <a:chOff x="-2861" y="1556792"/>
            <a:chExt cx="8801252" cy="4104456"/>
          </a:xfrm>
        </p:grpSpPr>
        <p:pic>
          <p:nvPicPr>
            <p:cNvPr id="4" name="Picture 3" descr="A screenshot of a cell phone&#10;&#10;Description generated with very high confidence">
              <a:extLst>
                <a:ext uri="{FF2B5EF4-FFF2-40B4-BE49-F238E27FC236}">
                  <a16:creationId xmlns:a16="http://schemas.microsoft.com/office/drawing/2014/main" id="{B06C0932-6383-4832-80C8-6BAF16559AA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1556792"/>
              <a:ext cx="8690887" cy="4104456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10CD3195-0828-49B3-9A07-93C79902364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861" y="3880515"/>
              <a:ext cx="8785956" cy="1396269"/>
            </a:xfrm>
            <a:prstGeom prst="rect">
              <a:avLst/>
            </a:prstGeom>
          </p:spPr>
        </p:pic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D362E014-D9D8-41E2-B5F4-29AE0764DAB2}"/>
              </a:ext>
            </a:extLst>
          </p:cNvPr>
          <p:cNvSpPr txBox="1"/>
          <p:nvPr/>
        </p:nvSpPr>
        <p:spPr>
          <a:xfrm>
            <a:off x="3034477" y="5085184"/>
            <a:ext cx="52308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Look carefully at each line of code. </a:t>
            </a:r>
          </a:p>
          <a:p>
            <a:r>
              <a:rPr lang="en-IE" sz="2800" dirty="0"/>
              <a:t>Explain what the </a:t>
            </a:r>
            <a:r>
              <a:rPr lang="en-IE" sz="2800" b="1" dirty="0"/>
              <a:t>for</a:t>
            </a:r>
            <a:r>
              <a:rPr lang="en-IE" sz="2800" dirty="0"/>
              <a:t> loop is doing.</a:t>
            </a:r>
          </a:p>
        </p:txBody>
      </p:sp>
    </p:spTree>
    <p:extLst>
      <p:ext uri="{BB962C8B-B14F-4D97-AF65-F5344CB8AC3E}">
        <p14:creationId xmlns:p14="http://schemas.microsoft.com/office/powerpoint/2010/main" val="3076467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B4F4C10-3B57-46BD-8E33-35E72C9098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254492"/>
              </p:ext>
            </p:extLst>
          </p:nvPr>
        </p:nvGraphicFramePr>
        <p:xfrm>
          <a:off x="266072" y="1621225"/>
          <a:ext cx="8457922" cy="51384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29538">
                  <a:extLst>
                    <a:ext uri="{9D8B030D-6E8A-4147-A177-3AD203B41FA5}">
                      <a16:colId xmlns:a16="http://schemas.microsoft.com/office/drawing/2014/main" val="1064276653"/>
                    </a:ext>
                  </a:extLst>
                </a:gridCol>
                <a:gridCol w="4699523">
                  <a:extLst>
                    <a:ext uri="{9D8B030D-6E8A-4147-A177-3AD203B41FA5}">
                      <a16:colId xmlns:a16="http://schemas.microsoft.com/office/drawing/2014/main" val="806643344"/>
                    </a:ext>
                  </a:extLst>
                </a:gridCol>
                <a:gridCol w="3328861">
                  <a:extLst>
                    <a:ext uri="{9D8B030D-6E8A-4147-A177-3AD203B41FA5}">
                      <a16:colId xmlns:a16="http://schemas.microsoft.com/office/drawing/2014/main" val="1070243092"/>
                    </a:ext>
                  </a:extLst>
                </a:gridCol>
              </a:tblGrid>
              <a:tr h="575959">
                <a:tc>
                  <a:txBody>
                    <a:bodyPr/>
                    <a:lstStyle/>
                    <a:p>
                      <a:r>
                        <a:rPr lang="en-IE" sz="2400" b="1" dirty="0"/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400" b="0" dirty="0"/>
                        <a:t>Based on the </a:t>
                      </a:r>
                      <a:r>
                        <a:rPr lang="en-IE" sz="2400" b="0" dirty="0" err="1"/>
                        <a:t>oscarWinner</a:t>
                      </a:r>
                      <a:r>
                        <a:rPr lang="en-IE" sz="2400" b="0"/>
                        <a:t>(s) </a:t>
                      </a:r>
                      <a:r>
                        <a:rPr lang="en-IE" sz="2400" b="0" dirty="0"/>
                        <a:t>….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0" dirty="0"/>
                        <a:t>Outcome/Solution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2286440"/>
                  </a:ext>
                </a:extLst>
              </a:tr>
              <a:tr h="575959">
                <a:tc>
                  <a:txBody>
                    <a:bodyPr/>
                    <a:lstStyle/>
                    <a:p>
                      <a:r>
                        <a:rPr lang="en-IE" sz="24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400" b="0" dirty="0" err="1"/>
                        <a:t>oscarWinner</a:t>
                      </a:r>
                      <a:r>
                        <a:rPr lang="en-IE" sz="2400" b="0" dirty="0"/>
                        <a:t>[</a:t>
                      </a:r>
                      <a:r>
                        <a:rPr lang="en-IE" sz="2400" b="1" dirty="0">
                          <a:solidFill>
                            <a:srgbClr val="00B050"/>
                          </a:solidFill>
                        </a:rPr>
                        <a:t>“Leo”</a:t>
                      </a:r>
                      <a:r>
                        <a:rPr lang="en-IE" sz="2400" b="0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/>
                        <a:t>2016</a:t>
                      </a:r>
                      <a:endParaRPr lang="en-IE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410136"/>
                  </a:ext>
                </a:extLst>
              </a:tr>
              <a:tr h="575959">
                <a:tc>
                  <a:txBody>
                    <a:bodyPr/>
                    <a:lstStyle/>
                    <a:p>
                      <a:r>
                        <a:rPr lang="en-IE" sz="24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400" dirty="0" err="1"/>
                        <a:t>oscarWinner</a:t>
                      </a:r>
                      <a:r>
                        <a:rPr lang="en-IE" sz="2400" dirty="0"/>
                        <a:t>[</a:t>
                      </a:r>
                      <a:r>
                        <a:rPr lang="en-IE" sz="2400" b="1" dirty="0">
                          <a:solidFill>
                            <a:srgbClr val="00B050"/>
                          </a:solidFill>
                        </a:rPr>
                        <a:t>“Saoirse”</a:t>
                      </a:r>
                      <a:r>
                        <a:rPr lang="en-IE" sz="2400" dirty="0"/>
                        <a:t>] = </a:t>
                      </a:r>
                      <a:r>
                        <a:rPr lang="en-IE" sz="2400" dirty="0" err="1"/>
                        <a:t>oscarWinner</a:t>
                      </a:r>
                      <a:r>
                        <a:rPr lang="en-IE" sz="2400" dirty="0"/>
                        <a:t>[</a:t>
                      </a:r>
                      <a:r>
                        <a:rPr lang="en-IE" sz="2400" b="1" dirty="0">
                          <a:solidFill>
                            <a:srgbClr val="00B050"/>
                          </a:solidFill>
                        </a:rPr>
                        <a:t>“Saoirse”</a:t>
                      </a:r>
                      <a:r>
                        <a:rPr lang="en-IE" sz="2400" dirty="0"/>
                        <a:t>] +3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0" dirty="0"/>
                        <a:t>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777148"/>
                  </a:ext>
                </a:extLst>
              </a:tr>
              <a:tr h="575959">
                <a:tc>
                  <a:txBody>
                    <a:bodyPr/>
                    <a:lstStyle/>
                    <a:p>
                      <a:r>
                        <a:rPr lang="en-IE" sz="24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400" dirty="0"/>
                        <a:t>list(</a:t>
                      </a:r>
                      <a:r>
                        <a:rPr lang="en-IE" sz="2400" dirty="0" err="1"/>
                        <a:t>oscarWinner.values</a:t>
                      </a:r>
                      <a:r>
                        <a:rPr lang="en-IE" sz="2400" dirty="0"/>
                        <a:t>())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0" dirty="0"/>
                        <a:t>[2016, 2009, 2021]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2324587"/>
                  </a:ext>
                </a:extLst>
              </a:tr>
              <a:tr h="575959">
                <a:tc>
                  <a:txBody>
                    <a:bodyPr/>
                    <a:lstStyle/>
                    <a:p>
                      <a:r>
                        <a:rPr lang="en-IE" sz="24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400" b="1" dirty="0">
                          <a:solidFill>
                            <a:srgbClr val="7030A0"/>
                          </a:solidFill>
                        </a:rPr>
                        <a:t>print</a:t>
                      </a:r>
                      <a:r>
                        <a:rPr lang="en-IE" sz="2400" dirty="0"/>
                        <a:t>(“</a:t>
                      </a:r>
                      <a:r>
                        <a:rPr lang="en-IE" sz="2400" b="1" dirty="0">
                          <a:solidFill>
                            <a:srgbClr val="00B050"/>
                          </a:solidFill>
                        </a:rPr>
                        <a:t>Katie</a:t>
                      </a:r>
                      <a:r>
                        <a:rPr lang="en-IE" sz="2400" dirty="0"/>
                        <a:t>” </a:t>
                      </a:r>
                      <a:r>
                        <a:rPr lang="en-IE" sz="2400" b="1" dirty="0">
                          <a:solidFill>
                            <a:srgbClr val="FFC000"/>
                          </a:solidFill>
                        </a:rPr>
                        <a:t>in</a:t>
                      </a:r>
                      <a:r>
                        <a:rPr lang="en-IE" sz="2400" dirty="0"/>
                        <a:t> </a:t>
                      </a:r>
                      <a:r>
                        <a:rPr lang="en-IE" sz="2400" dirty="0" err="1"/>
                        <a:t>oscarWinner</a:t>
                      </a:r>
                      <a:r>
                        <a:rPr lang="en-IE" sz="2400" dirty="0"/>
                        <a:t>)</a:t>
                      </a:r>
                      <a:endParaRPr lang="en-IE" sz="2400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>
                          <a:solidFill>
                            <a:srgbClr val="0070C0"/>
                          </a:solidFill>
                        </a:rPr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5896944"/>
                  </a:ext>
                </a:extLst>
              </a:tr>
              <a:tr h="575959">
                <a:tc>
                  <a:txBody>
                    <a:bodyPr/>
                    <a:lstStyle/>
                    <a:p>
                      <a:r>
                        <a:rPr lang="en-IE" sz="24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400" b="0" dirty="0">
                          <a:solidFill>
                            <a:schemeClr val="tx1"/>
                          </a:solidFill>
                        </a:rPr>
                        <a:t>How would you create the list: [</a:t>
                      </a:r>
                      <a:r>
                        <a:rPr lang="en-IE" sz="2400" b="1" dirty="0">
                          <a:solidFill>
                            <a:srgbClr val="00B050"/>
                          </a:solidFill>
                        </a:rPr>
                        <a:t>“Leo”, “Kate”, “Saoirse”</a:t>
                      </a:r>
                      <a:r>
                        <a:rPr lang="en-IE" sz="2400" b="0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400" b="0" dirty="0"/>
                        <a:t>list(</a:t>
                      </a:r>
                      <a:r>
                        <a:rPr lang="en-IE" sz="2400" b="0" dirty="0" err="1"/>
                        <a:t>oscarWinner.keys</a:t>
                      </a:r>
                      <a:r>
                        <a:rPr lang="en-IE" sz="2400" b="0" dirty="0"/>
                        <a:t>())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750265"/>
                  </a:ext>
                </a:extLst>
              </a:tr>
              <a:tr h="575959">
                <a:tc>
                  <a:txBody>
                    <a:bodyPr/>
                    <a:lstStyle/>
                    <a:p>
                      <a:r>
                        <a:rPr lang="en-IE" sz="24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400" b="1" dirty="0">
                          <a:solidFill>
                            <a:srgbClr val="FFC000"/>
                          </a:solidFill>
                        </a:rPr>
                        <a:t>for</a:t>
                      </a:r>
                      <a:r>
                        <a:rPr lang="en-IE" sz="2400" dirty="0"/>
                        <a:t> actor </a:t>
                      </a:r>
                      <a:r>
                        <a:rPr lang="en-IE" sz="2400" b="1" dirty="0">
                          <a:solidFill>
                            <a:srgbClr val="FFC000"/>
                          </a:solidFill>
                        </a:rPr>
                        <a:t>in</a:t>
                      </a:r>
                      <a:r>
                        <a:rPr lang="en-IE" sz="2400" dirty="0"/>
                        <a:t> </a:t>
                      </a:r>
                      <a:r>
                        <a:rPr lang="en-IE" sz="2400" dirty="0" err="1"/>
                        <a:t>oscarWinner</a:t>
                      </a:r>
                      <a:r>
                        <a:rPr lang="en-IE" sz="2400" dirty="0"/>
                        <a:t> :</a:t>
                      </a:r>
                    </a:p>
                    <a:p>
                      <a:r>
                        <a:rPr lang="en-IE" sz="2400" b="1" dirty="0">
                          <a:solidFill>
                            <a:srgbClr val="7030A0"/>
                          </a:solidFill>
                        </a:rPr>
                        <a:t>print</a:t>
                      </a:r>
                      <a:r>
                        <a:rPr lang="en-IE" sz="2400" dirty="0"/>
                        <a:t>(actor, </a:t>
                      </a:r>
                      <a:r>
                        <a:rPr lang="en-IE" sz="2400" b="1" dirty="0">
                          <a:solidFill>
                            <a:srgbClr val="00B050"/>
                          </a:solidFill>
                        </a:rPr>
                        <a:t>“-”</a:t>
                      </a:r>
                      <a:r>
                        <a:rPr lang="en-IE" sz="2400" dirty="0"/>
                        <a:t>, </a:t>
                      </a:r>
                      <a:r>
                        <a:rPr lang="en-IE" sz="2400" dirty="0" err="1"/>
                        <a:t>oscarWinner</a:t>
                      </a:r>
                      <a:r>
                        <a:rPr lang="en-IE" sz="2400" dirty="0"/>
                        <a:t>[actor])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400" b="0" dirty="0"/>
                        <a:t>Leo – 2016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400" b="0" dirty="0"/>
                        <a:t>Kate – 2009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400" b="0" dirty="0"/>
                        <a:t>Saoirse - 2021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815695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8E08940-75F2-4838-852A-D2D894D3CA63}"/>
              </a:ext>
            </a:extLst>
          </p:cNvPr>
          <p:cNvSpPr txBox="1"/>
          <p:nvPr/>
        </p:nvSpPr>
        <p:spPr>
          <a:xfrm>
            <a:off x="539552" y="312909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Fill in the </a:t>
            </a:r>
            <a:r>
              <a:rPr lang="en-IE" sz="2400" b="1" dirty="0">
                <a:solidFill>
                  <a:srgbClr val="7030A0"/>
                </a:solidFill>
                <a:latin typeface="Calibri"/>
              </a:rPr>
              <a:t>outcome or updated solution</a:t>
            </a:r>
            <a:r>
              <a:rPr kumimoji="0" lang="en-IE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to each question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 can you predict the value in each case ? -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8C2B18F-EFC5-4D7B-8130-6E3FCCDFE85C}"/>
              </a:ext>
            </a:extLst>
          </p:cNvPr>
          <p:cNvSpPr/>
          <p:nvPr/>
        </p:nvSpPr>
        <p:spPr>
          <a:xfrm>
            <a:off x="5436096" y="2228036"/>
            <a:ext cx="3170467" cy="50944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960850E5-1BA2-495B-BC81-EAF3F29CFCEB}"/>
              </a:ext>
            </a:extLst>
          </p:cNvPr>
          <p:cNvSpPr/>
          <p:nvPr/>
        </p:nvSpPr>
        <p:spPr>
          <a:xfrm>
            <a:off x="5462772" y="2833975"/>
            <a:ext cx="3170467" cy="6661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EBA87E6-1D25-433E-9458-FDFB038E88A4}"/>
              </a:ext>
            </a:extLst>
          </p:cNvPr>
          <p:cNvSpPr/>
          <p:nvPr/>
        </p:nvSpPr>
        <p:spPr>
          <a:xfrm>
            <a:off x="5475201" y="3650429"/>
            <a:ext cx="3170467" cy="43204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A16E4D61-C159-4A58-8BC2-2B0C9292B547}"/>
              </a:ext>
            </a:extLst>
          </p:cNvPr>
          <p:cNvSpPr/>
          <p:nvPr/>
        </p:nvSpPr>
        <p:spPr>
          <a:xfrm>
            <a:off x="5449107" y="4243885"/>
            <a:ext cx="3170467" cy="43204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823C3B4E-EA52-4EED-AA5C-4888BC8CBA85}"/>
              </a:ext>
            </a:extLst>
          </p:cNvPr>
          <p:cNvSpPr/>
          <p:nvPr/>
        </p:nvSpPr>
        <p:spPr>
          <a:xfrm>
            <a:off x="5447797" y="4850618"/>
            <a:ext cx="3170467" cy="6661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CC5F6720-20B2-44A8-87D0-9FB03F323C45}"/>
              </a:ext>
            </a:extLst>
          </p:cNvPr>
          <p:cNvSpPr/>
          <p:nvPr/>
        </p:nvSpPr>
        <p:spPr>
          <a:xfrm>
            <a:off x="5436095" y="5676051"/>
            <a:ext cx="3170467" cy="105082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BD84091-CACA-40C0-8B6B-542F25CDB073}"/>
              </a:ext>
            </a:extLst>
          </p:cNvPr>
          <p:cNvSpPr txBox="1"/>
          <p:nvPr/>
        </p:nvSpPr>
        <p:spPr>
          <a:xfrm>
            <a:off x="488786" y="1137903"/>
            <a:ext cx="7907697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2400" dirty="0"/>
              <a:t>oscarWinner = { </a:t>
            </a:r>
            <a:r>
              <a:rPr lang="de-DE" sz="2400" b="1" dirty="0">
                <a:solidFill>
                  <a:srgbClr val="00B050"/>
                </a:solidFill>
              </a:rPr>
              <a:t>"Leo" </a:t>
            </a:r>
            <a:r>
              <a:rPr lang="de-DE" sz="2400" dirty="0"/>
              <a:t>:2016, </a:t>
            </a:r>
            <a:r>
              <a:rPr lang="de-DE" sz="2400" b="1" dirty="0">
                <a:solidFill>
                  <a:srgbClr val="00B050"/>
                </a:solidFill>
              </a:rPr>
              <a:t>"Kate" </a:t>
            </a:r>
            <a:r>
              <a:rPr lang="de-DE" sz="2400" dirty="0"/>
              <a:t>:2009, </a:t>
            </a:r>
            <a:r>
              <a:rPr lang="de-DE" sz="2400" b="1" dirty="0">
                <a:solidFill>
                  <a:srgbClr val="00B050"/>
                </a:solidFill>
              </a:rPr>
              <a:t>"Saoirse" </a:t>
            </a:r>
            <a:r>
              <a:rPr lang="de-DE" sz="2400" dirty="0"/>
              <a:t>:2018 }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3248796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B8DC028-222D-4671-9AA2-69AD29B2674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1919748">
            <a:off x="6189099" y="837967"/>
            <a:ext cx="2392962" cy="10821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IE" dirty="0"/>
              <a:t>An Example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4294967295"/>
          </p:nvPr>
        </p:nvSpPr>
        <p:spPr>
          <a:xfrm>
            <a:off x="457007" y="1429199"/>
            <a:ext cx="8229600" cy="3384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dirty="0"/>
              <a:t>Let’s say we have a string “dictionaries and lists”</a:t>
            </a:r>
          </a:p>
          <a:p>
            <a:pPr marL="0" indent="0">
              <a:buNone/>
            </a:pPr>
            <a:r>
              <a:rPr lang="en-IE" dirty="0"/>
              <a:t>We need to calculate how many times each letter appears in the string.	</a:t>
            </a:r>
          </a:p>
          <a:p>
            <a:pPr marL="0" indent="0">
              <a:buNone/>
            </a:pPr>
            <a:r>
              <a:rPr lang="en-IE" dirty="0"/>
              <a:t>The information for each letter must be stored, easily accessed and also printed out.	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0D48F3A-04EA-477C-BF60-069C76B1C043}"/>
              </a:ext>
            </a:extLst>
          </p:cNvPr>
          <p:cNvSpPr txBox="1"/>
          <p:nvPr/>
        </p:nvSpPr>
        <p:spPr>
          <a:xfrm>
            <a:off x="323528" y="4474694"/>
            <a:ext cx="7787208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E" sz="2800" b="1" dirty="0">
                <a:solidFill>
                  <a:srgbClr val="FF0000"/>
                </a:solidFill>
              </a:rPr>
              <a:t>Using </a:t>
            </a:r>
            <a:r>
              <a:rPr lang="en-IE" sz="2800" b="1" dirty="0" err="1">
                <a:solidFill>
                  <a:srgbClr val="FF0000"/>
                </a:solidFill>
              </a:rPr>
              <a:t>ThinkPairShare</a:t>
            </a:r>
            <a:r>
              <a:rPr lang="en-IE" sz="2800" b="1" dirty="0">
                <a:solidFill>
                  <a:srgbClr val="FF0000"/>
                </a:solidFill>
              </a:rPr>
              <a:t>, design an algorithm and pseudo code to solve this problem.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F07A44-F49A-41ED-A595-BA05DC1A6F42}"/>
              </a:ext>
            </a:extLst>
          </p:cNvPr>
          <p:cNvSpPr txBox="1"/>
          <p:nvPr/>
        </p:nvSpPr>
        <p:spPr>
          <a:xfrm>
            <a:off x="107505" y="6001836"/>
            <a:ext cx="89289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3.7 students should be able to  use algorithms to analyse and interpret data in a way that informs decision-making</a:t>
            </a:r>
          </a:p>
        </p:txBody>
      </p:sp>
    </p:spTree>
    <p:extLst>
      <p:ext uri="{BB962C8B-B14F-4D97-AF65-F5344CB8AC3E}">
        <p14:creationId xmlns:p14="http://schemas.microsoft.com/office/powerpoint/2010/main" val="30789747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123728" y="182404"/>
            <a:ext cx="4258816" cy="1143000"/>
          </a:xfrm>
        </p:spPr>
        <p:txBody>
          <a:bodyPr/>
          <a:lstStyle/>
          <a:p>
            <a:r>
              <a:rPr lang="en-US" dirty="0"/>
              <a:t>Be Resourceful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C1C6B0-A2C1-4B9C-BEB0-1C068F9CA59F}"/>
              </a:ext>
            </a:extLst>
          </p:cNvPr>
          <p:cNvSpPr txBox="1"/>
          <p:nvPr/>
        </p:nvSpPr>
        <p:spPr>
          <a:xfrm>
            <a:off x="678396" y="1318022"/>
            <a:ext cx="7787208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>
                <a:solidFill>
                  <a:srgbClr val="002060"/>
                </a:solidFill>
              </a:rPr>
              <a:t>As usual, to see what you can do in Python, consult your Cheat Sheet or just go to some of the recommended sites for writing Python….</a:t>
            </a:r>
          </a:p>
          <a:p>
            <a:pPr algn="ctr"/>
            <a:r>
              <a:rPr lang="en-IE" sz="3600" b="1" dirty="0">
                <a:solidFill>
                  <a:srgbClr val="002060"/>
                </a:solidFill>
              </a:rPr>
              <a:t>docs.python.org</a:t>
            </a:r>
          </a:p>
          <a:p>
            <a:pPr algn="ctr"/>
            <a:r>
              <a:rPr lang="en-IE" sz="3600" b="1" dirty="0">
                <a:solidFill>
                  <a:srgbClr val="002060"/>
                </a:solidFill>
              </a:rPr>
              <a:t>Runestone Academy</a:t>
            </a:r>
          </a:p>
          <a:p>
            <a:pPr algn="ctr"/>
            <a:r>
              <a:rPr lang="en-IE" sz="3600" b="1" dirty="0">
                <a:solidFill>
                  <a:srgbClr val="002060"/>
                </a:solidFill>
              </a:rPr>
              <a:t>tutorialspoint.com</a:t>
            </a:r>
            <a:endParaRPr lang="en-IE" sz="3600" b="1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A98FF2-B56D-4F84-8A3D-D26F8ECC4756}"/>
              </a:ext>
            </a:extLst>
          </p:cNvPr>
          <p:cNvSpPr txBox="1"/>
          <p:nvPr/>
        </p:nvSpPr>
        <p:spPr>
          <a:xfrm>
            <a:off x="107504" y="5805264"/>
            <a:ext cx="89289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2.6 students should be able to construct algorithms using appropriate sequences, selections/conditionals, loops and operators to solve a range of problems, to fulfil a specific requirement	</a:t>
            </a:r>
            <a:endParaRPr lang="en-IE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19650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CDF34013-3750-4EB2-AA37-300A6C4814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052736"/>
            <a:ext cx="8877850" cy="55281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043608" y="97061"/>
            <a:ext cx="6480175" cy="955675"/>
          </a:xfrm>
        </p:spPr>
        <p:txBody>
          <a:bodyPr/>
          <a:lstStyle/>
          <a:p>
            <a:r>
              <a:rPr lang="en-IE" dirty="0"/>
              <a:t>Sample Code for 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057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404813"/>
            <a:ext cx="6480175" cy="955675"/>
          </a:xfrm>
        </p:spPr>
        <p:txBody>
          <a:bodyPr>
            <a:normAutofit/>
          </a:bodyPr>
          <a:lstStyle/>
          <a:p>
            <a:r>
              <a:rPr lang="en-IE" dirty="0"/>
              <a:t>Output from Sample Code</a:t>
            </a:r>
            <a:endParaRPr lang="en-US" dirty="0"/>
          </a:p>
        </p:txBody>
      </p:sp>
      <p:pic>
        <p:nvPicPr>
          <p:cNvPr id="4" name="Picture 3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EA9EA5F2-228E-4935-9592-769FA9CB78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556792"/>
            <a:ext cx="6954065" cy="446449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245AACB-F9A2-4764-8859-AE4DE59D474D}"/>
              </a:ext>
            </a:extLst>
          </p:cNvPr>
          <p:cNvSpPr txBox="1"/>
          <p:nvPr/>
        </p:nvSpPr>
        <p:spPr>
          <a:xfrm>
            <a:off x="107504" y="6126202"/>
            <a:ext cx="88569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2.21 students should be able to critically reflect on and identify limitations in completed code </a:t>
            </a:r>
            <a:r>
              <a:rPr lang="en-IE" sz="20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suggest possible improvements (HL)</a:t>
            </a:r>
            <a:endParaRPr lang="en-IE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902335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5574B57-2DFC-440A-9523-B0EFDB7D4AA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19649925">
            <a:off x="182536" y="405268"/>
            <a:ext cx="1737518" cy="785744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D60231A3-CE79-421D-AFAE-C005415B235E}"/>
              </a:ext>
            </a:extLst>
          </p:cNvPr>
          <p:cNvSpPr txBox="1">
            <a:spLocks/>
          </p:cNvSpPr>
          <p:nvPr/>
        </p:nvSpPr>
        <p:spPr>
          <a:xfrm>
            <a:off x="251520" y="332656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DICTIONARY CHALLENGE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4349527-CAFE-40FF-9895-51D63BD13F3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 rot="16200000">
            <a:off x="1182339" y="2403193"/>
            <a:ext cx="2046977" cy="857218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799E20B-572E-466B-82AC-26EFADBB2158}"/>
              </a:ext>
            </a:extLst>
          </p:cNvPr>
          <p:cNvSpPr txBox="1">
            <a:spLocks/>
          </p:cNvSpPr>
          <p:nvPr/>
        </p:nvSpPr>
        <p:spPr>
          <a:xfrm>
            <a:off x="3346938" y="1062296"/>
            <a:ext cx="4707916" cy="48149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lnSpc>
                <a:spcPct val="90000"/>
              </a:lnSpc>
              <a:buNone/>
            </a:pPr>
            <a:r>
              <a:rPr lang="en-US" sz="2800" dirty="0"/>
              <a:t>          Write a program that:</a:t>
            </a:r>
          </a:p>
          <a:p>
            <a:pPr marL="1028700" lvl="1" indent="-514350">
              <a:lnSpc>
                <a:spcPct val="90000"/>
              </a:lnSpc>
              <a:buFont typeface="+mj-lt"/>
              <a:buAutoNum type="arabicPeriod"/>
            </a:pPr>
            <a:r>
              <a:rPr lang="en-US" dirty="0"/>
              <a:t>Reads a file that has lines of names in it, that </a:t>
            </a:r>
            <a:r>
              <a:rPr lang="en-US"/>
              <a:t>repeat regularly. </a:t>
            </a:r>
            <a:endParaRPr lang="en-US" dirty="0"/>
          </a:p>
          <a:p>
            <a:pPr marL="1028700" lvl="1" indent="-514350">
              <a:lnSpc>
                <a:spcPct val="90000"/>
              </a:lnSpc>
              <a:buFont typeface="+mj-lt"/>
              <a:buAutoNum type="arabicPeriod"/>
            </a:pPr>
            <a:r>
              <a:rPr lang="en-US" dirty="0"/>
              <a:t>Counts how many times each name appears in the file.</a:t>
            </a:r>
          </a:p>
          <a:p>
            <a:pPr marL="1028700" lvl="1" indent="-514350">
              <a:lnSpc>
                <a:spcPct val="90000"/>
              </a:lnSpc>
              <a:buFont typeface="+mj-lt"/>
              <a:buAutoNum type="arabicPeriod"/>
            </a:pPr>
            <a:r>
              <a:rPr lang="en-US" dirty="0"/>
              <a:t>Stores the analysis in a dictionary.</a:t>
            </a:r>
          </a:p>
          <a:p>
            <a:pPr marL="1028700" lvl="1" indent="-514350">
              <a:lnSpc>
                <a:spcPct val="90000"/>
              </a:lnSpc>
              <a:buFont typeface="+mj-lt"/>
              <a:buAutoNum type="arabicPeriod"/>
            </a:pPr>
            <a:r>
              <a:rPr lang="en-US" dirty="0"/>
              <a:t>Prints out the info in a readable format</a:t>
            </a:r>
            <a:r>
              <a:rPr lang="en-US" sz="32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850D1AF-7475-44D7-822E-7FDB28E42BCA}"/>
              </a:ext>
            </a:extLst>
          </p:cNvPr>
          <p:cNvSpPr txBox="1"/>
          <p:nvPr/>
        </p:nvSpPr>
        <p:spPr>
          <a:xfrm>
            <a:off x="273625" y="1763967"/>
            <a:ext cx="3073313" cy="3416320"/>
          </a:xfrm>
          <a:prstGeom prst="rect">
            <a:avLst/>
          </a:prstGeom>
          <a:noFill/>
          <a:ln>
            <a:solidFill>
              <a:srgbClr val="C907AD"/>
            </a:solidFill>
          </a:ln>
        </p:spPr>
        <p:txBody>
          <a:bodyPr wrap="square" rtlCol="0">
            <a:spAutoFit/>
          </a:bodyPr>
          <a:lstStyle/>
          <a:p>
            <a:r>
              <a:rPr lang="en-IE" dirty="0"/>
              <a:t>Philippa</a:t>
            </a:r>
          </a:p>
          <a:p>
            <a:r>
              <a:rPr lang="en-IE" dirty="0"/>
              <a:t>Sean</a:t>
            </a:r>
          </a:p>
          <a:p>
            <a:r>
              <a:rPr lang="en-IE" dirty="0"/>
              <a:t>Ciara</a:t>
            </a:r>
          </a:p>
          <a:p>
            <a:r>
              <a:rPr lang="en-IE" dirty="0"/>
              <a:t>Mahmoud</a:t>
            </a:r>
          </a:p>
          <a:p>
            <a:r>
              <a:rPr lang="en-IE" dirty="0"/>
              <a:t>Sean</a:t>
            </a:r>
          </a:p>
          <a:p>
            <a:r>
              <a:rPr lang="en-IE" dirty="0"/>
              <a:t>Philippa</a:t>
            </a:r>
          </a:p>
          <a:p>
            <a:r>
              <a:rPr lang="en-IE" dirty="0"/>
              <a:t>Ciara</a:t>
            </a:r>
          </a:p>
          <a:p>
            <a:r>
              <a:rPr lang="en-IE" dirty="0"/>
              <a:t>Robin</a:t>
            </a:r>
          </a:p>
          <a:p>
            <a:r>
              <a:rPr lang="en-IE" dirty="0"/>
              <a:t>Bernie</a:t>
            </a:r>
          </a:p>
          <a:p>
            <a:r>
              <a:rPr lang="en-IE" dirty="0"/>
              <a:t>Bernie</a:t>
            </a:r>
          </a:p>
          <a:p>
            <a:r>
              <a:rPr lang="en-IE" dirty="0"/>
              <a:t>….</a:t>
            </a:r>
          </a:p>
          <a:p>
            <a:r>
              <a:rPr lang="en-IE" dirty="0"/>
              <a:t>… and so on for up to 50 lines 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B1ECB90-0C66-44C2-9D9D-027F5ECBF77E}"/>
              </a:ext>
            </a:extLst>
          </p:cNvPr>
          <p:cNvCxnSpPr>
            <a:cxnSpLocks/>
          </p:cNvCxnSpPr>
          <p:nvPr/>
        </p:nvCxnSpPr>
        <p:spPr>
          <a:xfrm>
            <a:off x="3563888" y="1196752"/>
            <a:ext cx="0" cy="468052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DFAF391D-FC28-41BC-ACA7-CE7D548E0213}"/>
              </a:ext>
            </a:extLst>
          </p:cNvPr>
          <p:cNvSpPr txBox="1"/>
          <p:nvPr/>
        </p:nvSpPr>
        <p:spPr>
          <a:xfrm>
            <a:off x="107504" y="6054766"/>
            <a:ext cx="87849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1.20 students should be able to  collaborate and assign roles and responsibilities within a team to tackle a computing task</a:t>
            </a:r>
          </a:p>
        </p:txBody>
      </p:sp>
    </p:spTree>
    <p:extLst>
      <p:ext uri="{BB962C8B-B14F-4D97-AF65-F5344CB8AC3E}">
        <p14:creationId xmlns:p14="http://schemas.microsoft.com/office/powerpoint/2010/main" val="11656549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A6243D0A-773A-44DD-840E-1E60522024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052736"/>
            <a:ext cx="8509480" cy="5119665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D60231A3-CE79-421D-AFAE-C005415B235E}"/>
              </a:ext>
            </a:extLst>
          </p:cNvPr>
          <p:cNvSpPr txBox="1">
            <a:spLocks/>
          </p:cNvSpPr>
          <p:nvPr/>
        </p:nvSpPr>
        <p:spPr>
          <a:xfrm>
            <a:off x="251520" y="332656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DICTIONARY CHALLENGE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B58216-0B25-4221-9486-A5E007055088}"/>
              </a:ext>
            </a:extLst>
          </p:cNvPr>
          <p:cNvSpPr/>
          <p:nvPr/>
        </p:nvSpPr>
        <p:spPr>
          <a:xfrm>
            <a:off x="395536" y="1535087"/>
            <a:ext cx="388843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8D608EA-0013-4891-8F96-A0E76EE2B553}"/>
              </a:ext>
            </a:extLst>
          </p:cNvPr>
          <p:cNvSpPr/>
          <p:nvPr/>
        </p:nvSpPr>
        <p:spPr>
          <a:xfrm>
            <a:off x="430876" y="2195736"/>
            <a:ext cx="4032448" cy="6103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444A130-F5D6-4B65-A025-FA5D2BC9D292}"/>
              </a:ext>
            </a:extLst>
          </p:cNvPr>
          <p:cNvSpPr/>
          <p:nvPr/>
        </p:nvSpPr>
        <p:spPr>
          <a:xfrm>
            <a:off x="395536" y="3284984"/>
            <a:ext cx="7632848" cy="17401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400" dirty="0"/>
              <a:t># The line above strips away any white space (including \n) before and after the line of text in your file.</a:t>
            </a:r>
          </a:p>
          <a:p>
            <a:endParaRPr lang="en-IE" sz="2400" dirty="0"/>
          </a:p>
          <a:p>
            <a:r>
              <a:rPr lang="en-IE" sz="2400" dirty="0"/>
              <a:t># Some reminders of how to open, close and read a file.</a:t>
            </a:r>
          </a:p>
          <a:p>
            <a:endParaRPr lang="en-IE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17949D9-CD1C-45C7-A8AA-9DC0212A4C45}"/>
              </a:ext>
            </a:extLst>
          </p:cNvPr>
          <p:cNvSpPr/>
          <p:nvPr/>
        </p:nvSpPr>
        <p:spPr>
          <a:xfrm>
            <a:off x="466185" y="5745180"/>
            <a:ext cx="29756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D1BCDD-58C3-41D7-9665-0144760A630D}"/>
              </a:ext>
            </a:extLst>
          </p:cNvPr>
          <p:cNvSpPr txBox="1"/>
          <p:nvPr/>
        </p:nvSpPr>
        <p:spPr>
          <a:xfrm>
            <a:off x="107504" y="6159443"/>
            <a:ext cx="89120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3.5 students should be able to structure and transform raw data to prepare it for analysis</a:t>
            </a:r>
          </a:p>
        </p:txBody>
      </p:sp>
    </p:spTree>
    <p:extLst>
      <p:ext uri="{BB962C8B-B14F-4D97-AF65-F5344CB8AC3E}">
        <p14:creationId xmlns:p14="http://schemas.microsoft.com/office/powerpoint/2010/main" val="1593863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" grpId="0" animBg="1"/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F0CE6F0-0442-42C9-BC33-D29C4137F5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1385403">
            <a:off x="6591422" y="763152"/>
            <a:ext cx="1788011" cy="7487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8229600" cy="1143000"/>
          </a:xfrm>
        </p:spPr>
        <p:txBody>
          <a:bodyPr/>
          <a:lstStyle/>
          <a:p>
            <a:r>
              <a:rPr lang="en-IE" dirty="0"/>
              <a:t>Learning Review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F4CAFD0-BAEE-4FDA-B99D-3BE23959E0F0}"/>
              </a:ext>
            </a:extLst>
          </p:cNvPr>
          <p:cNvSpPr txBox="1">
            <a:spLocks/>
          </p:cNvSpPr>
          <p:nvPr/>
        </p:nvSpPr>
        <p:spPr>
          <a:xfrm>
            <a:off x="683568" y="184482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E" dirty="0"/>
              <a:t>From this lesson I am able to:</a:t>
            </a:r>
          </a:p>
          <a:p>
            <a:pPr lvl="1"/>
            <a:r>
              <a:rPr lang="en-IE" dirty="0"/>
              <a:t>Understand the concept and use of a dictionary</a:t>
            </a:r>
          </a:p>
          <a:p>
            <a:pPr lvl="1"/>
            <a:r>
              <a:rPr lang="en-IE" dirty="0"/>
              <a:t>Look up KEYS and VALUES in a dictionary</a:t>
            </a:r>
          </a:p>
          <a:p>
            <a:pPr lvl="1"/>
            <a:r>
              <a:rPr lang="en-IE" dirty="0"/>
              <a:t>Create, Add and Delete items from a dictionary</a:t>
            </a:r>
          </a:p>
          <a:p>
            <a:pPr lvl="1"/>
            <a:r>
              <a:rPr lang="en-IE" dirty="0"/>
              <a:t>Read from a file and store data in a dictionary</a:t>
            </a:r>
          </a:p>
          <a:p>
            <a:pPr lvl="1"/>
            <a:r>
              <a:rPr lang="en-IE" dirty="0"/>
              <a:t>Analyse strings of data</a:t>
            </a:r>
          </a:p>
        </p:txBody>
      </p:sp>
    </p:spTree>
    <p:extLst>
      <p:ext uri="{BB962C8B-B14F-4D97-AF65-F5344CB8AC3E}">
        <p14:creationId xmlns:p14="http://schemas.microsoft.com/office/powerpoint/2010/main" val="1925607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F0CE6F0-0442-42C9-BC33-D29C4137F5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20430709">
            <a:off x="181186" y="666702"/>
            <a:ext cx="1788011" cy="7487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8229600" cy="1143000"/>
          </a:xfrm>
        </p:spPr>
        <p:txBody>
          <a:bodyPr/>
          <a:lstStyle/>
          <a:p>
            <a:r>
              <a:rPr lang="en-IE" dirty="0"/>
              <a:t>Learning Intentions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F4CAFD0-BAEE-4FDA-B99D-3BE23959E0F0}"/>
              </a:ext>
            </a:extLst>
          </p:cNvPr>
          <p:cNvSpPr txBox="1">
            <a:spLocks/>
          </p:cNvSpPr>
          <p:nvPr/>
        </p:nvSpPr>
        <p:spPr>
          <a:xfrm>
            <a:off x="683568" y="184482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E" dirty="0"/>
              <a:t>From this lesson the students will be able to:</a:t>
            </a:r>
          </a:p>
          <a:p>
            <a:pPr lvl="1"/>
            <a:r>
              <a:rPr lang="en-IE" dirty="0"/>
              <a:t>Understand the concept and use of a dictionary</a:t>
            </a:r>
          </a:p>
          <a:p>
            <a:pPr lvl="1"/>
            <a:r>
              <a:rPr lang="en-IE" dirty="0"/>
              <a:t>Look up KEYS and VALUES in a dictionary</a:t>
            </a:r>
          </a:p>
          <a:p>
            <a:pPr lvl="1"/>
            <a:r>
              <a:rPr lang="en-IE" dirty="0"/>
              <a:t>Create, Add and Delete items from a dictionary</a:t>
            </a:r>
          </a:p>
          <a:p>
            <a:pPr lvl="1"/>
            <a:r>
              <a:rPr lang="en-IE" dirty="0"/>
              <a:t>Read from a file and store data in a dictionary</a:t>
            </a:r>
          </a:p>
          <a:p>
            <a:pPr lvl="1"/>
            <a:r>
              <a:rPr lang="en-IE" dirty="0"/>
              <a:t>Analyse strings of data</a:t>
            </a:r>
          </a:p>
        </p:txBody>
      </p:sp>
    </p:spTree>
    <p:extLst>
      <p:ext uri="{BB962C8B-B14F-4D97-AF65-F5344CB8AC3E}">
        <p14:creationId xmlns:p14="http://schemas.microsoft.com/office/powerpoint/2010/main" val="3643977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IE" dirty="0"/>
              <a:t>DICTIONARIES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126F4D-BED6-4271-9920-10B97176545A}"/>
              </a:ext>
            </a:extLst>
          </p:cNvPr>
          <p:cNvSpPr txBox="1"/>
          <p:nvPr/>
        </p:nvSpPr>
        <p:spPr>
          <a:xfrm>
            <a:off x="325466" y="4005064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600" dirty="0" err="1"/>
              <a:t>classRole</a:t>
            </a:r>
            <a:r>
              <a:rPr lang="en-IE" sz="3600" dirty="0"/>
              <a:t> above is a dictionary.</a:t>
            </a:r>
          </a:p>
          <a:p>
            <a:r>
              <a:rPr lang="en-IE" sz="3600" dirty="0"/>
              <a:t>Note the use of curly brackets {} to create the dictionary.</a:t>
            </a:r>
          </a:p>
        </p:txBody>
      </p:sp>
      <p:pic>
        <p:nvPicPr>
          <p:cNvPr id="4" name="Picture 3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11063443-C430-4F0B-8628-C1F7028064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466" y="1844824"/>
            <a:ext cx="8561942" cy="230425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7BD7E2B-90AA-4651-8AE1-6BD3E76D448A}"/>
              </a:ext>
            </a:extLst>
          </p:cNvPr>
          <p:cNvSpPr txBox="1"/>
          <p:nvPr/>
        </p:nvSpPr>
        <p:spPr>
          <a:xfrm>
            <a:off x="611560" y="6021288"/>
            <a:ext cx="72750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2.16 students should be able to use data types that are common to procedural high-level languages</a:t>
            </a:r>
            <a:endParaRPr lang="en-IE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5904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IE" dirty="0"/>
              <a:t>Add a new item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126F4D-BED6-4271-9920-10B97176545A}"/>
              </a:ext>
            </a:extLst>
          </p:cNvPr>
          <p:cNvSpPr txBox="1"/>
          <p:nvPr/>
        </p:nvSpPr>
        <p:spPr>
          <a:xfrm>
            <a:off x="251058" y="3717032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600" dirty="0"/>
              <a:t>Each person above is called a KEY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C0AB58-6920-4A88-B201-C82D688348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058" y="1417638"/>
            <a:ext cx="8711839" cy="192454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C351EA1-2C35-4195-B30A-D78C1CDBF93E}"/>
              </a:ext>
            </a:extLst>
          </p:cNvPr>
          <p:cNvSpPr txBox="1"/>
          <p:nvPr/>
        </p:nvSpPr>
        <p:spPr>
          <a:xfrm>
            <a:off x="251058" y="440023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600" dirty="0"/>
              <a:t>Each class name above is called a VALUE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CA23FE-15E2-4EC7-9482-228B58EC0544}"/>
              </a:ext>
            </a:extLst>
          </p:cNvPr>
          <p:cNvSpPr txBox="1"/>
          <p:nvPr/>
        </p:nvSpPr>
        <p:spPr>
          <a:xfrm>
            <a:off x="251058" y="5083444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600" dirty="0"/>
              <a:t>The KEY and VALUE are called an ITEM</a:t>
            </a:r>
          </a:p>
        </p:txBody>
      </p:sp>
    </p:spTree>
    <p:extLst>
      <p:ext uri="{BB962C8B-B14F-4D97-AF65-F5344CB8AC3E}">
        <p14:creationId xmlns:p14="http://schemas.microsoft.com/office/powerpoint/2010/main" val="1000877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IE" dirty="0"/>
              <a:t>Why Dictionaries?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126F4D-BED6-4271-9920-10B97176545A}"/>
              </a:ext>
            </a:extLst>
          </p:cNvPr>
          <p:cNvSpPr txBox="1"/>
          <p:nvPr/>
        </p:nvSpPr>
        <p:spPr>
          <a:xfrm>
            <a:off x="539552" y="160392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600" dirty="0"/>
              <a:t>We have used LISTS to store and modify information.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1C4B74-EFB6-47D0-8B17-5AF11CE8A8CF}"/>
              </a:ext>
            </a:extLst>
          </p:cNvPr>
          <p:cNvSpPr txBox="1"/>
          <p:nvPr/>
        </p:nvSpPr>
        <p:spPr>
          <a:xfrm>
            <a:off x="179512" y="3140968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IE" sz="3600" dirty="0"/>
              <a:t>DICTIONARIES allow us to do that but we also have a record of our information that we can easily look up, update and sort.</a:t>
            </a:r>
          </a:p>
        </p:txBody>
      </p:sp>
    </p:spTree>
    <p:extLst>
      <p:ext uri="{BB962C8B-B14F-4D97-AF65-F5344CB8AC3E}">
        <p14:creationId xmlns:p14="http://schemas.microsoft.com/office/powerpoint/2010/main" val="4129213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953C40C0-0014-4E77-8C5E-FCF6B81C8FF0}"/>
              </a:ext>
            </a:extLst>
          </p:cNvPr>
          <p:cNvGrpSpPr/>
          <p:nvPr/>
        </p:nvGrpSpPr>
        <p:grpSpPr>
          <a:xfrm>
            <a:off x="1311036" y="4581128"/>
            <a:ext cx="5607528" cy="959033"/>
            <a:chOff x="1493290" y="3957594"/>
            <a:chExt cx="6368817" cy="1463089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090F42EF-46A5-4945-B017-F8E95571EFA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tretch>
              <a:fillRect/>
            </a:stretch>
          </p:blipFill>
          <p:spPr>
            <a:xfrm rot="1587831">
              <a:off x="1493290" y="4337959"/>
              <a:ext cx="2376264" cy="988044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6A09C592-C9B8-46B2-8DCC-5669F18FA79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6"/>
                </a:ext>
              </a:extLst>
            </a:blip>
            <a:stretch>
              <a:fillRect/>
            </a:stretch>
          </p:blipFill>
          <p:spPr>
            <a:xfrm rot="19680797">
              <a:off x="5911322" y="3957594"/>
              <a:ext cx="1950785" cy="1463089"/>
            </a:xfrm>
            <a:prstGeom prst="rect">
              <a:avLst/>
            </a:prstGeom>
          </p:spPr>
        </p:pic>
        <p:sp>
          <p:nvSpPr>
            <p:cNvPr id="11" name="Arrow: Right 10">
              <a:extLst>
                <a:ext uri="{FF2B5EF4-FFF2-40B4-BE49-F238E27FC236}">
                  <a16:creationId xmlns:a16="http://schemas.microsoft.com/office/drawing/2014/main" id="{9B46AC27-1CE0-4F62-83B9-95AC18CD4E89}"/>
                </a:ext>
              </a:extLst>
            </p:cNvPr>
            <p:cNvSpPr/>
            <p:nvPr/>
          </p:nvSpPr>
          <p:spPr>
            <a:xfrm>
              <a:off x="3846446" y="4221088"/>
              <a:ext cx="1944216" cy="792088"/>
            </a:xfrm>
            <a:prstGeom prst="right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IE" dirty="0"/>
              <a:t>Why Dictionaries?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126F4D-BED6-4271-9920-10B97176545A}"/>
              </a:ext>
            </a:extLst>
          </p:cNvPr>
          <p:cNvSpPr txBox="1"/>
          <p:nvPr/>
        </p:nvSpPr>
        <p:spPr>
          <a:xfrm>
            <a:off x="611560" y="1637517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600" dirty="0"/>
              <a:t>If you are asking a user for specific information, like Name, DOB, etc. then these become your KEYS.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FA2165-D4CB-4EB2-941B-82900F2FD13A}"/>
              </a:ext>
            </a:extLst>
          </p:cNvPr>
          <p:cNvSpPr/>
          <p:nvPr/>
        </p:nvSpPr>
        <p:spPr>
          <a:xfrm>
            <a:off x="539552" y="3501159"/>
            <a:ext cx="624061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3600" dirty="0"/>
              <a:t>Their data becomes the VALUES.</a:t>
            </a:r>
          </a:p>
        </p:txBody>
      </p:sp>
    </p:spTree>
    <p:extLst>
      <p:ext uri="{BB962C8B-B14F-4D97-AF65-F5344CB8AC3E}">
        <p14:creationId xmlns:p14="http://schemas.microsoft.com/office/powerpoint/2010/main" val="4168735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IE" dirty="0"/>
              <a:t>Why Dictionaries?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C8D261A-4DBD-47AF-B4A1-A2421A88C6C0}"/>
              </a:ext>
            </a:extLst>
          </p:cNvPr>
          <p:cNvSpPr txBox="1"/>
          <p:nvPr/>
        </p:nvSpPr>
        <p:spPr>
          <a:xfrm>
            <a:off x="323528" y="1484784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IE" sz="3600" dirty="0"/>
              <a:t>Any general characteristics (name, volume, &amp;c) that map on to specific information (</a:t>
            </a:r>
            <a:r>
              <a:rPr lang="en-IE" sz="3600" dirty="0" err="1"/>
              <a:t>Eamonn</a:t>
            </a:r>
            <a:r>
              <a:rPr lang="en-IE" sz="3600" dirty="0"/>
              <a:t>, 20 litres, &amp;c) can be stored in dictionaries.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4BB29FE-C2B7-4CA7-A635-665D3E109AF3}"/>
              </a:ext>
            </a:extLst>
          </p:cNvPr>
          <p:cNvGrpSpPr/>
          <p:nvPr/>
        </p:nvGrpSpPr>
        <p:grpSpPr>
          <a:xfrm>
            <a:off x="1493290" y="3957594"/>
            <a:ext cx="6368817" cy="1463089"/>
            <a:chOff x="1493290" y="3957594"/>
            <a:chExt cx="6368817" cy="1463089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BE09C76A-8625-41B1-B981-A8E39C0641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tretch>
              <a:fillRect/>
            </a:stretch>
          </p:blipFill>
          <p:spPr>
            <a:xfrm rot="1587831">
              <a:off x="1493290" y="4337959"/>
              <a:ext cx="2376264" cy="988044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ACD345ED-90A8-406F-92D7-2684CB77996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6"/>
                </a:ext>
              </a:extLst>
            </a:blip>
            <a:stretch>
              <a:fillRect/>
            </a:stretch>
          </p:blipFill>
          <p:spPr>
            <a:xfrm rot="19680797">
              <a:off x="5911322" y="3957594"/>
              <a:ext cx="1950785" cy="1463089"/>
            </a:xfrm>
            <a:prstGeom prst="rect">
              <a:avLst/>
            </a:prstGeom>
          </p:spPr>
        </p:pic>
        <p:sp>
          <p:nvSpPr>
            <p:cNvPr id="11" name="Arrow: Right 10">
              <a:extLst>
                <a:ext uri="{FF2B5EF4-FFF2-40B4-BE49-F238E27FC236}">
                  <a16:creationId xmlns:a16="http://schemas.microsoft.com/office/drawing/2014/main" id="{B42A46CC-CDF9-42C1-803D-DC2D03874405}"/>
                </a:ext>
              </a:extLst>
            </p:cNvPr>
            <p:cNvSpPr/>
            <p:nvPr/>
          </p:nvSpPr>
          <p:spPr>
            <a:xfrm>
              <a:off x="3846446" y="4221088"/>
              <a:ext cx="1944216" cy="792088"/>
            </a:xfrm>
            <a:prstGeom prst="right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</p:spTree>
    <p:extLst>
      <p:ext uri="{BB962C8B-B14F-4D97-AF65-F5344CB8AC3E}">
        <p14:creationId xmlns:p14="http://schemas.microsoft.com/office/powerpoint/2010/main" val="226574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IE" dirty="0"/>
              <a:t>Why Dictionaries?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1C4B74-EFB6-47D0-8B17-5AF11CE8A8CF}"/>
              </a:ext>
            </a:extLst>
          </p:cNvPr>
          <p:cNvSpPr txBox="1"/>
          <p:nvPr/>
        </p:nvSpPr>
        <p:spPr>
          <a:xfrm>
            <a:off x="107504" y="3167042"/>
            <a:ext cx="875162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IE" sz="3600" dirty="0"/>
              <a:t>DICTIONARIES are really good at representing things or objects. The CT challenge on Caesar Shift encryption suggests using dictionaries.</a:t>
            </a:r>
          </a:p>
          <a:p>
            <a:pPr lvl="1"/>
            <a:r>
              <a:rPr lang="en-IE" sz="3600" dirty="0"/>
              <a:t>See also the Treasure Chests CT Challenge.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69DBACA-D71F-4B49-9986-DEBBD8C0919C}"/>
              </a:ext>
            </a:extLst>
          </p:cNvPr>
          <p:cNvGrpSpPr/>
          <p:nvPr/>
        </p:nvGrpSpPr>
        <p:grpSpPr>
          <a:xfrm>
            <a:off x="930391" y="1402425"/>
            <a:ext cx="6368817" cy="1463089"/>
            <a:chOff x="1493290" y="3957594"/>
            <a:chExt cx="6368817" cy="1463089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3CF9E34D-74E8-4635-BCF5-D342ED2FD8E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tretch>
              <a:fillRect/>
            </a:stretch>
          </p:blipFill>
          <p:spPr>
            <a:xfrm rot="1587831">
              <a:off x="1493290" y="4337959"/>
              <a:ext cx="2376264" cy="98804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359CB983-4AA3-49AF-B0F3-34E2F3544DD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6"/>
                </a:ext>
              </a:extLst>
            </a:blip>
            <a:stretch>
              <a:fillRect/>
            </a:stretch>
          </p:blipFill>
          <p:spPr>
            <a:xfrm rot="19680797">
              <a:off x="5911322" y="3957594"/>
              <a:ext cx="1950785" cy="1463089"/>
            </a:xfrm>
            <a:prstGeom prst="rect">
              <a:avLst/>
            </a:prstGeom>
          </p:spPr>
        </p:pic>
        <p:sp>
          <p:nvSpPr>
            <p:cNvPr id="10" name="Arrow: Right 9">
              <a:extLst>
                <a:ext uri="{FF2B5EF4-FFF2-40B4-BE49-F238E27FC236}">
                  <a16:creationId xmlns:a16="http://schemas.microsoft.com/office/drawing/2014/main" id="{59285D35-FD86-4186-A11F-D07692B01201}"/>
                </a:ext>
              </a:extLst>
            </p:cNvPr>
            <p:cNvSpPr/>
            <p:nvPr/>
          </p:nvSpPr>
          <p:spPr>
            <a:xfrm>
              <a:off x="3846446" y="4221088"/>
              <a:ext cx="1944216" cy="792088"/>
            </a:xfrm>
            <a:prstGeom prst="right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</p:spTree>
    <p:extLst>
      <p:ext uri="{BB962C8B-B14F-4D97-AF65-F5344CB8AC3E}">
        <p14:creationId xmlns:p14="http://schemas.microsoft.com/office/powerpoint/2010/main" val="2329835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IE" dirty="0"/>
              <a:t>Delete an item</a:t>
            </a:r>
          </a:p>
        </p:txBody>
      </p:sp>
      <p:pic>
        <p:nvPicPr>
          <p:cNvPr id="4" name="Picture 3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71C05828-04A9-4256-BD33-777C399A50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451211"/>
            <a:ext cx="8591291" cy="395557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4CA23FE-15E2-4EC7-9482-228B58EC0544}"/>
              </a:ext>
            </a:extLst>
          </p:cNvPr>
          <p:cNvSpPr txBox="1"/>
          <p:nvPr/>
        </p:nvSpPr>
        <p:spPr>
          <a:xfrm>
            <a:off x="3131840" y="4929735"/>
            <a:ext cx="56736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Look carefully at each line of code. </a:t>
            </a:r>
          </a:p>
          <a:p>
            <a:r>
              <a:rPr lang="en-IE" sz="2800" dirty="0"/>
              <a:t>Why is there an error on the last line?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D155E2-8936-47D9-B145-FAB361829A7C}"/>
              </a:ext>
            </a:extLst>
          </p:cNvPr>
          <p:cNvSpPr txBox="1"/>
          <p:nvPr/>
        </p:nvSpPr>
        <p:spPr>
          <a:xfrm>
            <a:off x="179512" y="6309320"/>
            <a:ext cx="8889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1.22 students should be able to read, write, test, and modify computer programs</a:t>
            </a:r>
          </a:p>
        </p:txBody>
      </p:sp>
    </p:spTree>
    <p:extLst>
      <p:ext uri="{BB962C8B-B14F-4D97-AF65-F5344CB8AC3E}">
        <p14:creationId xmlns:p14="http://schemas.microsoft.com/office/powerpoint/2010/main" val="1397316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6125</TotalTime>
  <Words>1769</Words>
  <Application>Microsoft Office PowerPoint</Application>
  <PresentationFormat>On-screen Show (4:3)</PresentationFormat>
  <Paragraphs>173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Courier</vt:lpstr>
      <vt:lpstr>Office Theme</vt:lpstr>
      <vt:lpstr>1_Office Theme</vt:lpstr>
      <vt:lpstr>2_Office Theme</vt:lpstr>
      <vt:lpstr>Learning to Program in Python</vt:lpstr>
      <vt:lpstr>Learning Intentions</vt:lpstr>
      <vt:lpstr>DICTIONARIES</vt:lpstr>
      <vt:lpstr>Add a new item</vt:lpstr>
      <vt:lpstr>Why Dictionaries?</vt:lpstr>
      <vt:lpstr>Why Dictionaries?</vt:lpstr>
      <vt:lpstr>Why Dictionaries?</vt:lpstr>
      <vt:lpstr>Why Dictionaries?</vt:lpstr>
      <vt:lpstr>Delete an item</vt:lpstr>
      <vt:lpstr>Change a VALUE</vt:lpstr>
      <vt:lpstr>Looping through Items</vt:lpstr>
      <vt:lpstr>PowerPoint Presentation</vt:lpstr>
      <vt:lpstr>An Example</vt:lpstr>
      <vt:lpstr>Be Resourceful</vt:lpstr>
      <vt:lpstr>Sample Code for  Example</vt:lpstr>
      <vt:lpstr>Output from Sample Code</vt:lpstr>
      <vt:lpstr>PowerPoint Presentation</vt:lpstr>
      <vt:lpstr>PowerPoint Presentation</vt:lpstr>
      <vt:lpstr>Learning Review</vt:lpstr>
    </vt:vector>
  </TitlesOfParts>
  <Company>NCCA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CCS; PB</dc:creator>
  <cp:lastModifiedBy>Paul Behan</cp:lastModifiedBy>
  <cp:revision>83</cp:revision>
  <dcterms:created xsi:type="dcterms:W3CDTF">2013-05-23T11:58:22Z</dcterms:created>
  <dcterms:modified xsi:type="dcterms:W3CDTF">2018-05-29T12:39:05Z</dcterms:modified>
</cp:coreProperties>
</file>